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Lora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Lora SemiBold"/>
      <p:regular r:id="rId46"/>
      <p:bold r:id="rId47"/>
      <p:italic r:id="rId48"/>
      <p:boldItalic r:id="rId49"/>
    </p:embeddedFont>
    <p:embeddedFont>
      <p:font typeface="Lora"/>
      <p:regular r:id="rId50"/>
      <p:bold r:id="rId51"/>
      <p:italic r:id="rId52"/>
      <p:boldItalic r:id="rId53"/>
    </p:embeddedFont>
    <p:embeddedFont>
      <p:font typeface="Open Sans SemiBold"/>
      <p:regular r:id="rId54"/>
      <p:bold r:id="rId55"/>
      <p:italic r:id="rId56"/>
      <p:boldItalic r:id="rId57"/>
    </p:embeddedFont>
    <p:embeddedFont>
      <p:font typeface="Lustria"/>
      <p:regular r:id="rId58"/>
    </p:embeddedFont>
    <p:embeddedFont>
      <p:font typeface="Open Sans Light"/>
      <p:regular r:id="rId59"/>
      <p:bold r:id="rId60"/>
      <p:italic r:id="rId61"/>
      <p:boldItalic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7" roundtripDataSignature="AMtx7miLOmRKNhIzWy1cuOS9DZc6edv/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755582-060E-4EF0-8ED7-AD2E0513F935}">
  <a:tblStyle styleId="{16755582-060E-4EF0-8ED7-AD2E0513F9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F0397DE-7E23-485F-AAF5-87BFFDAAAF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Lora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LoraSemiBold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oraSemiBold-italic.fntdata"/><Relationship Id="rId47" Type="http://schemas.openxmlformats.org/officeDocument/2006/relationships/font" Target="fonts/LoraSemiBold-bold.fntdata"/><Relationship Id="rId49" Type="http://schemas.openxmlformats.org/officeDocument/2006/relationships/font" Target="fonts/Lora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LoraMedium-bold.fntdata"/><Relationship Id="rId38" Type="http://schemas.openxmlformats.org/officeDocument/2006/relationships/font" Target="fonts/LoraMedium-regular.fntdata"/><Relationship Id="rId62" Type="http://schemas.openxmlformats.org/officeDocument/2006/relationships/font" Target="fonts/OpenSansLight-boldItalic.fntdata"/><Relationship Id="rId61" Type="http://schemas.openxmlformats.org/officeDocument/2006/relationships/font" Target="fonts/OpenSansLight-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font" Target="fonts/OpenSans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ora-bold.fntdata"/><Relationship Id="rId50" Type="http://schemas.openxmlformats.org/officeDocument/2006/relationships/font" Target="fonts/Lora-regular.fntdata"/><Relationship Id="rId53" Type="http://schemas.openxmlformats.org/officeDocument/2006/relationships/font" Target="fonts/Lora-boldItalic.fntdata"/><Relationship Id="rId52" Type="http://schemas.openxmlformats.org/officeDocument/2006/relationships/font" Target="fonts/Lora-italic.fntdata"/><Relationship Id="rId11" Type="http://schemas.openxmlformats.org/officeDocument/2006/relationships/slide" Target="slides/slide6.xml"/><Relationship Id="rId55" Type="http://schemas.openxmlformats.org/officeDocument/2006/relationships/font" Target="fonts/OpenSansSemiBold-bold.fntdata"/><Relationship Id="rId10" Type="http://schemas.openxmlformats.org/officeDocument/2006/relationships/slide" Target="slides/slide5.xml"/><Relationship Id="rId54" Type="http://schemas.openxmlformats.org/officeDocument/2006/relationships/font" Target="fonts/OpenSansSemiBold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SemiBold-boldItalic.fntdata"/><Relationship Id="rId12" Type="http://schemas.openxmlformats.org/officeDocument/2006/relationships/slide" Target="slides/slide7.xml"/><Relationship Id="rId56" Type="http://schemas.openxmlformats.org/officeDocument/2006/relationships/font" Target="fonts/OpenSansSemiBold-italic.fntdata"/><Relationship Id="rId15" Type="http://schemas.openxmlformats.org/officeDocument/2006/relationships/slide" Target="slides/slide10.xml"/><Relationship Id="rId59" Type="http://schemas.openxmlformats.org/officeDocument/2006/relationships/font" Target="fonts/OpenSansLight-regular.fntdata"/><Relationship Id="rId14" Type="http://schemas.openxmlformats.org/officeDocument/2006/relationships/slide" Target="slides/slide9.xml"/><Relationship Id="rId58" Type="http://schemas.openxmlformats.org/officeDocument/2006/relationships/font" Target="fonts/Lustri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61d354bc8_1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b61d354bc8_1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was inconsistency in data type between Train Data and Holdout Data</a:t>
            </a:r>
            <a:endParaRPr/>
          </a:p>
        </p:txBody>
      </p:sp>
      <p:sp>
        <p:nvSpPr>
          <p:cNvPr id="222" name="Google Shape;222;g1b61d354bc8_1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61d354bc8_1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b61d354bc8_1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MonthlyRevenue - Monthly revenue in USD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MonthlyMinutes - Monthly minutes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PercChangeMinutes - percentage change in minutes from previous month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PercChangeRevenues - percentage change in revenue from previous month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ServiceArea - Service area of the subscription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Handsets - Total # of  handsets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HandsetModels - total # of unique handset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CurrentEquipmentDays - Number of days since the activation of current equipment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AgeHH1 - Primary holder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AgeHH2 - Secondary holder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b61d354bc8_1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61d354bc8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b61d354bc8_1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applied the IQR method to check for outliers (if values are way outside the IQR borders)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outliers were found in UniqueSubs column but Outliers were found in DirectorAssistedCalls column </a:t>
            </a:r>
            <a:endParaRPr/>
          </a:p>
        </p:txBody>
      </p:sp>
      <p:sp>
        <p:nvSpPr>
          <p:cNvPr id="255" name="Google Shape;255;g1b61d354bc8_1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61d354bc8_1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b61d354bc8_1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resolve the outliers in..</a:t>
            </a:r>
            <a:br>
              <a:rPr lang="en-US"/>
            </a:br>
            <a:r>
              <a:rPr lang="en-US"/>
              <a:t>As there are alot of outliers (5172), we cap the outliers - assumed all outliers express the same behaviours.</a:t>
            </a:r>
            <a:endParaRPr/>
          </a:p>
        </p:txBody>
      </p:sp>
      <p:sp>
        <p:nvSpPr>
          <p:cNvPr id="270" name="Google Shape;270;g1b61d354bc8_1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b61d354bc8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b61d354bc8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285" name="Google Shape;285;g1b61d354bc8_1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c2d40724b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0c2d40724b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294" name="Google Shape;294;g20c2d40724b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c2d40724b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0c2d40724b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 = Largest credit rating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7 = Lowest credit rating</a:t>
            </a:r>
            <a:endParaRPr/>
          </a:p>
        </p:txBody>
      </p:sp>
      <p:sp>
        <p:nvSpPr>
          <p:cNvPr id="307" name="Google Shape;307;g20c2d40724b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b61d354bc8_1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b61d354bc8_1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FEATURE ENGINEERING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Create the following additional features to help predict churn</a:t>
            </a:r>
            <a:endParaRPr/>
          </a:p>
        </p:txBody>
      </p:sp>
      <p:sp>
        <p:nvSpPr>
          <p:cNvPr id="317" name="Google Shape;317;g1b61d354bc8_1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337d90f49_2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f337d90f49_2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Help to identify intuitive feature by looking at correlation </a:t>
            </a:r>
            <a:r>
              <a:rPr lang="en-US"/>
              <a:t>between a pair of variables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1f337d90f49_2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337d90f49_2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f337d90f49_2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Create the following additional features to help predict churn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results for this task will be reflected in the following slides.</a:t>
            </a:r>
            <a:endParaRPr/>
          </a:p>
        </p:txBody>
      </p:sp>
      <p:sp>
        <p:nvSpPr>
          <p:cNvPr id="336" name="Google Shape;336;g1f337d90f49_2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337d90f49_2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337d90f49_2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f337d90f49_2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c2d40724b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0c2d40724b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Create the following additional features to help predict churn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1) Percent of dropped calls minutes over total monthly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2) Percent of blocked calls minutes over total monthly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3) Percent of unanswered calls minutes over total monthly minutes¶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4) Percent of customer care calls minutes over total monthly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5) Percent of roaming calls minutes over total monthly minutes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20c2d40724b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61d354bc8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b61d354bc8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Situation - Complication - Question (SCQ)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Frame:  What are the key pain points? Telco Customer Churn rate is high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Generate hypothesis: focused, specific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Hypothesis tree: MECE mutually exclusive collectively exhaustive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Churn: percentage of customers who stopped using company’s services within 1 year</a:t>
            </a:r>
            <a:endParaRPr/>
          </a:p>
        </p:txBody>
      </p:sp>
      <p:sp>
        <p:nvSpPr>
          <p:cNvPr id="379" name="Google Shape;379;g1b61d354bc8_1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e2399e9b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0e2399e9b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Gini Coefficient is 2*AUC – 1 and its purpose is to normalize the AUC so that a random classifier scores 0, and a perfect classifier scores 1. The range of possible Gini coefficient scores is [-1, 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AUC is good for classification problems with a class imbalance.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AUC scoring lets us evaluate models independently of the threshold.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AUC is not directly comparable to accuracy, precision, recall or F1-score.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0e2399e9b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337d90f49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337d90f49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f337d90f49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337d90f49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f337d90f49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f337d90f49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337d90f49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337d90f49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Advantages and Disadvantages of Random Forest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901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444444"/>
              </a:buClr>
              <a:buSzPts val="1200"/>
              <a:buAutoNum type="arabicPeriod"/>
            </a:pPr>
            <a:r>
              <a:rPr lang="en-US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reduces overfitting in decision trees and helps to improve the accuracy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AutoNum type="arabicPeriod"/>
            </a:pPr>
            <a:r>
              <a:rPr lang="en-US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flexible to both classification and regression problems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AutoNum type="arabicPeriod"/>
            </a:pPr>
            <a:r>
              <a:rPr lang="en-US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works well with both categorical and continuous values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AutoNum type="arabicPeriod"/>
            </a:pPr>
            <a:r>
              <a:rPr lang="en-US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automates missing values present in the data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AutoNum type="arabicPeriod"/>
            </a:pPr>
            <a:r>
              <a:rPr lang="en-US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Normalising of data is not required as it uses a rule-based approach.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However, despite these advantages, a random forest algorithm also has some drawbacks.</a:t>
            </a:r>
            <a:endParaRPr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9017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444444"/>
              </a:buClr>
              <a:buSzPts val="1150"/>
              <a:buAutoNum type="arabicPeriod"/>
            </a:pPr>
            <a:r>
              <a:rPr lang="en-US" sz="11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requires much computational power as well as resources as it builds numerous trees to combine their outputs. 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50"/>
              <a:buAutoNum type="arabicPeriod"/>
            </a:pPr>
            <a:r>
              <a:rPr lang="en-US" sz="11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also requires much time for training as it combines a lot of decision trees to determine the class.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50"/>
              <a:buAutoNum type="arabicPeriod"/>
            </a:pPr>
            <a:r>
              <a:rPr lang="en-US" sz="11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Due to the ensemble of decision trees, it also suffers interpretability and fails to determine the significance of each variable.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34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f337d90f49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0c7cccf92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0c7cccf92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20c7cccf921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b61d354bc8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b61d354bc8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Situation - Complication - Question (SCQ)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Frame:  What are the key pain points? Telco Customer Churn rate is high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Generate hypothesis: focused, specific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Hypothesis tree: MECE mutually exclusive collectively exhaustive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Churn: percentage of customers who stopped using company’s services within 1 year</a:t>
            </a:r>
            <a:endParaRPr/>
          </a:p>
        </p:txBody>
      </p:sp>
      <p:sp>
        <p:nvSpPr>
          <p:cNvPr id="459" name="Google Shape;459;g1b61d354bc8_1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337d90f49_2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f337d90f49_2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1f337d90f49_2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f337d90f49_2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f337d90f49_2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1f337d90f49_2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8a62bec2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08a62bec2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208a62bec2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f337d90f49_2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f337d90f49_2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Show more love to loyal customers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4" name="Google Shape;524;g1f337d90f49_2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f337d90f49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f337d90f49_2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1f337d90f49_2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f337d90f49_2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1f337d90f49_2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g1f337d90f49_2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8a62bec25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08a62bec2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208a62bec25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8a62bec25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08a62bec25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Net Promoter Scores (NPS)</a:t>
            </a:r>
            <a:endParaRPr/>
          </a:p>
        </p:txBody>
      </p:sp>
      <p:sp>
        <p:nvSpPr>
          <p:cNvPr id="135" name="Google Shape;135;g208a62bec25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8a62bec25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08a62bec25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Build a classification model to predict churners, one month in advance</a:t>
            </a:r>
            <a:endParaRPr/>
          </a:p>
        </p:txBody>
      </p:sp>
      <p:sp>
        <p:nvSpPr>
          <p:cNvPr id="154" name="Google Shape;154;g208a62bec25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337d90f49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f337d90f49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Net Promoter Scores (NPS)</a:t>
            </a:r>
            <a:endParaRPr/>
          </a:p>
        </p:txBody>
      </p:sp>
      <p:sp>
        <p:nvSpPr>
          <p:cNvPr id="170" name="Google Shape;170;g1f337d90f49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1304"/>
              </a:lnSpc>
              <a:spcBef>
                <a:spcPts val="7200"/>
              </a:spcBef>
              <a:spcAft>
                <a:spcPts val="0"/>
              </a:spcAft>
              <a:buSzPts val="1100"/>
              <a:buNone/>
            </a:pPr>
            <a:r>
              <a:rPr b="1" lang="en-US" sz="110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sp>
        <p:nvSpPr>
          <p:cNvPr id="197" name="Google Shape;19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c2d40724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0c2d40724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1304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Check that there are no duplicates, But there were 6 zero found in Monthly Revenue column. There were no columns with missing values having a percentage &gt;5%.</a:t>
            </a:r>
            <a:br>
              <a:rPr lang="en-US" sz="110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lang="en-US" sz="110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Understanding -  - </a:t>
            </a:r>
            <a:r>
              <a:rPr lang="en-US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get an understanding of the data structure, conduct initial preprocessing, clean the data, identify patterns and inconsistencies in the data (i.e. skewness, outliers, missing values) and build and validate hypothesis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0c2d40724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ctrTitle"/>
          </p:nvPr>
        </p:nvSpPr>
        <p:spPr>
          <a:xfrm>
            <a:off x="678426" y="889820"/>
            <a:ext cx="9989574" cy="3598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subTitle"/>
          </p:nvPr>
        </p:nvSpPr>
        <p:spPr>
          <a:xfrm>
            <a:off x="678426" y="4488426"/>
            <a:ext cx="6991776" cy="1302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83342" y="1066800"/>
            <a:ext cx="4103431" cy="1317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/>
          <p:nvPr>
            <p:ph idx="2" type="pic"/>
          </p:nvPr>
        </p:nvSpPr>
        <p:spPr>
          <a:xfrm>
            <a:off x="5183188" y="1066800"/>
            <a:ext cx="6172200" cy="479425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83342" y="2552700"/>
            <a:ext cx="4103431" cy="3316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 rot="5400000">
            <a:off x="4228224" y="-1234462"/>
            <a:ext cx="3636088" cy="10691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 rot="5400000">
            <a:off x="7924366" y="2315931"/>
            <a:ext cx="4984956" cy="2349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 rot="5400000">
            <a:off x="2547783" y="-711610"/>
            <a:ext cx="4984956" cy="840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 Layout">
  <p:cSld name="White Background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715383" y="1709738"/>
            <a:ext cx="1063206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715383" y="4589463"/>
            <a:ext cx="1063206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700635" y="922096"/>
            <a:ext cx="10691265" cy="112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715383" y="2128684"/>
            <a:ext cx="5304417" cy="3844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6172200" y="2128684"/>
            <a:ext cx="5219700" cy="3844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685887" y="929148"/>
            <a:ext cx="10640005" cy="761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715384" y="1681163"/>
            <a:ext cx="52821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715384" y="2505075"/>
            <a:ext cx="5282192" cy="3423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6172200" y="1681163"/>
            <a:ext cx="5183188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6172200" y="2505075"/>
            <a:ext cx="5183188" cy="3423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78426" y="781665"/>
            <a:ext cx="4093599" cy="12234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688258" y="2315497"/>
            <a:ext cx="4093599" cy="3553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b="0"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6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6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34.jpg"/><Relationship Id="rId5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19.jpg"/><Relationship Id="rId5" Type="http://schemas.openxmlformats.org/officeDocument/2006/relationships/image" Target="../media/image3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customergauge.com/blog/reducing-customer-churn-in-telecommunications" TargetMode="External"/><Relationship Id="rId5" Type="http://schemas.openxmlformats.org/officeDocument/2006/relationships/hyperlink" Target="https://www.wipro.com/communications-/revenue-enhancement-and-churn-prevention-for-telecom-service-pro/" TargetMode="External"/><Relationship Id="rId6" Type="http://schemas.openxmlformats.org/officeDocument/2006/relationships/hyperlink" Target="https://www.akkio.com/post/telecom-customer-chur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19955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0" y="0"/>
            <a:ext cx="4494600" cy="49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3" name="Google Shape;93;p1"/>
          <p:cNvSpPr txBox="1"/>
          <p:nvPr>
            <p:ph type="ctrTitle"/>
          </p:nvPr>
        </p:nvSpPr>
        <p:spPr>
          <a:xfrm>
            <a:off x="685800" y="908650"/>
            <a:ext cx="3621000" cy="25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4000">
                <a:solidFill>
                  <a:schemeClr val="lt1"/>
                </a:solidFill>
              </a:rPr>
              <a:t>PREDICTING TELCO CUSTOMER CHURN</a:t>
            </a:r>
            <a:endParaRPr/>
          </a:p>
        </p:txBody>
      </p:sp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705925" y="3717575"/>
            <a:ext cx="2956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i="1" lang="en-US" sz="2200">
                <a:solidFill>
                  <a:srgbClr val="BF085E"/>
                </a:solidFill>
                <a:latin typeface="Lora"/>
                <a:ea typeface="Lora"/>
                <a:cs typeface="Lora"/>
                <a:sym typeface="Lora"/>
              </a:rPr>
              <a:t>Reducing churn with data analytics</a:t>
            </a:r>
            <a:endParaRPr i="1" sz="2200">
              <a:solidFill>
                <a:srgbClr val="BF085E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95" name="Google Shape;95;p1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"/>
          <p:cNvSpPr txBox="1"/>
          <p:nvPr/>
        </p:nvSpPr>
        <p:spPr>
          <a:xfrm>
            <a:off x="9687300" y="3942875"/>
            <a:ext cx="2504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Chua Sok Peng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Eric Ng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Huang Yuqin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Joel Lim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John Tan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Sylvia Sin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1950" y="358400"/>
            <a:ext cx="1801350" cy="17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61d354bc8_1_2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25" name="Google Shape;225;g1b61d354bc8_1_218"/>
          <p:cNvSpPr txBox="1"/>
          <p:nvPr>
            <p:ph idx="4294967295" type="ctrTitle"/>
          </p:nvPr>
        </p:nvSpPr>
        <p:spPr>
          <a:xfrm>
            <a:off x="8875350" y="174900"/>
            <a:ext cx="3110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1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LOAD AND CLEAN THE DATA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g1b61d354bc8_1_218"/>
          <p:cNvSpPr/>
          <p:nvPr/>
        </p:nvSpPr>
        <p:spPr>
          <a:xfrm>
            <a:off x="800100" y="816250"/>
            <a:ext cx="10999200" cy="56808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CE5CD"/>
              </a:gs>
              <a:gs pos="77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b61d354bc8_1_218"/>
          <p:cNvSpPr txBox="1"/>
          <p:nvPr/>
        </p:nvSpPr>
        <p:spPr>
          <a:xfrm>
            <a:off x="1055825" y="1114350"/>
            <a:ext cx="2324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was column data type inconsistency between ‘Train Data’ and ‘Holdout Data’ datasets.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g1b61d354bc8_1_218"/>
          <p:cNvSpPr txBox="1"/>
          <p:nvPr/>
        </p:nvSpPr>
        <p:spPr>
          <a:xfrm>
            <a:off x="1055825" y="3886050"/>
            <a:ext cx="21057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Action taken: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corrected the data types in the ‘Holdout Data’, with the same parameters as ‘Train Data’.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g1b61d354bc8_1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4025" y="1561256"/>
            <a:ext cx="1926480" cy="395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b61d354bc8_1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0296" y="1561250"/>
            <a:ext cx="2011848" cy="39589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b61d354bc8_1_218"/>
          <p:cNvSpPr txBox="1"/>
          <p:nvPr/>
        </p:nvSpPr>
        <p:spPr>
          <a:xfrm>
            <a:off x="3354025" y="5973150"/>
            <a:ext cx="289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BEFORE CORRECTION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g1b61d354bc8_1_218"/>
          <p:cNvSpPr txBox="1"/>
          <p:nvPr/>
        </p:nvSpPr>
        <p:spPr>
          <a:xfrm>
            <a:off x="3354025" y="5611525"/>
            <a:ext cx="192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b="0"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g1b61d354bc8_1_218"/>
          <p:cNvSpPr txBox="1"/>
          <p:nvPr/>
        </p:nvSpPr>
        <p:spPr>
          <a:xfrm>
            <a:off x="5324900" y="5611525"/>
            <a:ext cx="2011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holdout</a:t>
            </a:r>
            <a:endParaRPr b="0"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" name="Google Shape;234;g1b61d354bc8_1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0331" y="1561256"/>
            <a:ext cx="1926480" cy="395891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b61d354bc8_1_218"/>
          <p:cNvSpPr txBox="1"/>
          <p:nvPr/>
        </p:nvSpPr>
        <p:spPr>
          <a:xfrm>
            <a:off x="7800725" y="5973150"/>
            <a:ext cx="289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AFTER CORRECTION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g1b61d354bc8_1_218"/>
          <p:cNvSpPr txBox="1"/>
          <p:nvPr/>
        </p:nvSpPr>
        <p:spPr>
          <a:xfrm>
            <a:off x="7830325" y="5611525"/>
            <a:ext cx="192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b="0"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g1b61d354bc8_1_218"/>
          <p:cNvSpPr txBox="1"/>
          <p:nvPr/>
        </p:nvSpPr>
        <p:spPr>
          <a:xfrm>
            <a:off x="9878000" y="5611525"/>
            <a:ext cx="1638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holdout</a:t>
            </a:r>
            <a:endParaRPr b="0"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8" name="Google Shape;238;g1b61d354bc8_1_218"/>
          <p:cNvCxnSpPr/>
          <p:nvPr/>
        </p:nvCxnSpPr>
        <p:spPr>
          <a:xfrm>
            <a:off x="7632925" y="1394850"/>
            <a:ext cx="0" cy="46494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9" name="Google Shape;239;g1b61d354bc8_1_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6500" y="1535113"/>
            <a:ext cx="1926476" cy="401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61d354bc8_1_1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46" name="Google Shape;246;g1b61d354bc8_1_150"/>
          <p:cNvSpPr txBox="1"/>
          <p:nvPr>
            <p:ph idx="4294967295" type="ctrTitle"/>
          </p:nvPr>
        </p:nvSpPr>
        <p:spPr>
          <a:xfrm>
            <a:off x="8875350" y="174900"/>
            <a:ext cx="3110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1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LOAD AND CLEAN THE DATA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g1b61d354bc8_1_150"/>
          <p:cNvSpPr/>
          <p:nvPr/>
        </p:nvSpPr>
        <p:spPr>
          <a:xfrm>
            <a:off x="800100" y="854375"/>
            <a:ext cx="10549200" cy="56424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CE5CD"/>
              </a:gs>
              <a:gs pos="77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b61d354bc8_1_150"/>
          <p:cNvSpPr txBox="1"/>
          <p:nvPr/>
        </p:nvSpPr>
        <p:spPr>
          <a:xfrm>
            <a:off x="959725" y="1158238"/>
            <a:ext cx="531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Nulls were found in these columns: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49" name="Google Shape;249;g1b61d354bc8_1_150"/>
          <p:cNvGraphicFramePr/>
          <p:nvPr/>
        </p:nvGraphicFramePr>
        <p:xfrm>
          <a:off x="1055825" y="175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{16755582-060E-4EF0-8ED7-AD2E0513F935}</a:tableStyleId>
              </a:tblPr>
              <a:tblGrid>
                <a:gridCol w="3092625"/>
                <a:gridCol w="3092625"/>
              </a:tblGrid>
              <a:tr h="53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MonthlyRevenue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MonthlyMinutes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PercChangeMinutes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PercChangeRevenues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ServiceArea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Handsets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59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HandsetModels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CurrentEquipmentDays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  <a:tr h="53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AgeHH1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Open Sans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AgeHH2</a:t>
                      </a:r>
                      <a:endParaRPr sz="1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34F5C"/>
                    </a:solidFill>
                  </a:tcPr>
                </a:tc>
              </a:tr>
            </a:tbl>
          </a:graphicData>
        </a:graphic>
      </p:graphicFrame>
      <p:sp>
        <p:nvSpPr>
          <p:cNvPr id="250" name="Google Shape;250;g1b61d354bc8_1_150"/>
          <p:cNvSpPr txBox="1"/>
          <p:nvPr/>
        </p:nvSpPr>
        <p:spPr>
          <a:xfrm>
            <a:off x="1055825" y="5283500"/>
            <a:ext cx="618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Action taken:</a:t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removed the rows containing Nulls</a:t>
            </a:r>
            <a:r>
              <a:rPr b="0" i="1" lang="en-US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g1b61d354bc8_1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575" y="1132175"/>
            <a:ext cx="2662150" cy="51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b61d354bc8_1_1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58" name="Google Shape;258;g1b61d354bc8_1_172"/>
          <p:cNvSpPr/>
          <p:nvPr/>
        </p:nvSpPr>
        <p:spPr>
          <a:xfrm>
            <a:off x="800100" y="891050"/>
            <a:ext cx="10865100" cy="25014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CE5CD"/>
              </a:gs>
              <a:gs pos="77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b61d354bc8_1_172"/>
          <p:cNvSpPr txBox="1"/>
          <p:nvPr/>
        </p:nvSpPr>
        <p:spPr>
          <a:xfrm>
            <a:off x="959725" y="1036025"/>
            <a:ext cx="3514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outliers in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‘UniqueSubs’ </a:t>
            </a: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column.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g1b61d354bc8_1_172"/>
          <p:cNvSpPr txBox="1"/>
          <p:nvPr>
            <p:ph idx="4294967295" type="ctrTitle"/>
          </p:nvPr>
        </p:nvSpPr>
        <p:spPr>
          <a:xfrm>
            <a:off x="8875350" y="403500"/>
            <a:ext cx="3110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1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LOAD AND CLEAN THE DATA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g1b61d354bc8_1_172"/>
          <p:cNvSpPr/>
          <p:nvPr/>
        </p:nvSpPr>
        <p:spPr>
          <a:xfrm>
            <a:off x="800100" y="3688600"/>
            <a:ext cx="10865100" cy="28725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CE5CD"/>
              </a:gs>
              <a:gs pos="77000">
                <a:srgbClr val="EAD1DC"/>
              </a:gs>
              <a:gs pos="89000">
                <a:srgbClr val="D5A6BD"/>
              </a:gs>
              <a:gs pos="100000">
                <a:srgbClr val="C27BA0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b61d354bc8_1_172"/>
          <p:cNvSpPr txBox="1"/>
          <p:nvPr/>
        </p:nvSpPr>
        <p:spPr>
          <a:xfrm>
            <a:off x="959725" y="3833575"/>
            <a:ext cx="351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Outliers were found in ‘DirectorAssistedCalls’, column.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3" name="Google Shape;263;g1b61d354bc8_1_172"/>
          <p:cNvPicPr preferRelativeResize="0"/>
          <p:nvPr/>
        </p:nvPicPr>
        <p:blipFill rotWithShape="1">
          <a:blip r:embed="rId3">
            <a:alphaModFix/>
          </a:blip>
          <a:srcRect b="3776" l="11776" r="6948" t="24957"/>
          <a:stretch/>
        </p:blipFill>
        <p:spPr>
          <a:xfrm>
            <a:off x="5331300" y="1061750"/>
            <a:ext cx="4463084" cy="213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b61d354bc8_1_172"/>
          <p:cNvPicPr preferRelativeResize="0"/>
          <p:nvPr/>
        </p:nvPicPr>
        <p:blipFill rotWithShape="1">
          <a:blip r:embed="rId4">
            <a:alphaModFix/>
          </a:blip>
          <a:srcRect b="5421" l="11006" r="6781" t="25163"/>
          <a:stretch/>
        </p:blipFill>
        <p:spPr>
          <a:xfrm>
            <a:off x="5331300" y="3874150"/>
            <a:ext cx="4463073" cy="25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b61d354bc8_1_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9575" y="1970225"/>
            <a:ext cx="1647825" cy="5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b61d354bc8_1_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55250" y="4804300"/>
            <a:ext cx="1647825" cy="5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61d354bc8_1_1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73" name="Google Shape;273;g1b61d354bc8_1_190"/>
          <p:cNvSpPr/>
          <p:nvPr/>
        </p:nvSpPr>
        <p:spPr>
          <a:xfrm>
            <a:off x="571500" y="877450"/>
            <a:ext cx="5451000" cy="53622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CE5CD"/>
              </a:gs>
              <a:gs pos="77000">
                <a:srgbClr val="EAD1DC"/>
              </a:gs>
              <a:gs pos="89000">
                <a:srgbClr val="D5A6BD"/>
              </a:gs>
              <a:gs pos="100000">
                <a:srgbClr val="C27BA0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b61d354bc8_1_190"/>
          <p:cNvSpPr txBox="1"/>
          <p:nvPr/>
        </p:nvSpPr>
        <p:spPr>
          <a:xfrm>
            <a:off x="731125" y="1246150"/>
            <a:ext cx="507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resolve the outliers in ‘Director AssistedCall’, we used Mean + 3 Std, and went with the upper limit of 7.565, at which we capped. 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g1b61d354bc8_1_190"/>
          <p:cNvSpPr txBox="1"/>
          <p:nvPr>
            <p:ph idx="4294967295" type="ctrTitle"/>
          </p:nvPr>
        </p:nvSpPr>
        <p:spPr>
          <a:xfrm>
            <a:off x="8875350" y="174900"/>
            <a:ext cx="3110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1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LOAD AND CLEAN THE DATA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6" name="Google Shape;276;g1b61d354bc8_1_190"/>
          <p:cNvPicPr preferRelativeResize="0"/>
          <p:nvPr/>
        </p:nvPicPr>
        <p:blipFill rotWithShape="1">
          <a:blip r:embed="rId3">
            <a:alphaModFix/>
          </a:blip>
          <a:srcRect b="0" l="10509" r="22850" t="0"/>
          <a:stretch/>
        </p:blipFill>
        <p:spPr>
          <a:xfrm>
            <a:off x="814975" y="3738825"/>
            <a:ext cx="3564600" cy="21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b61d354bc8_1_190"/>
          <p:cNvPicPr preferRelativeResize="0"/>
          <p:nvPr/>
        </p:nvPicPr>
        <p:blipFill rotWithShape="1">
          <a:blip r:embed="rId4">
            <a:alphaModFix/>
          </a:blip>
          <a:srcRect b="0" l="24299" r="35932" t="19698"/>
          <a:stretch/>
        </p:blipFill>
        <p:spPr>
          <a:xfrm>
            <a:off x="3454856" y="2917975"/>
            <a:ext cx="2267900" cy="27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b61d354bc8_1_190"/>
          <p:cNvSpPr/>
          <p:nvPr/>
        </p:nvSpPr>
        <p:spPr>
          <a:xfrm>
            <a:off x="6392400" y="948775"/>
            <a:ext cx="5451000" cy="53622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CE5CD"/>
              </a:gs>
              <a:gs pos="77000">
                <a:srgbClr val="EAD1DC"/>
              </a:gs>
              <a:gs pos="89000">
                <a:srgbClr val="D5A6BD"/>
              </a:gs>
              <a:gs pos="100000">
                <a:srgbClr val="C27BA0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b61d354bc8_1_190"/>
          <p:cNvSpPr txBox="1"/>
          <p:nvPr/>
        </p:nvSpPr>
        <p:spPr>
          <a:xfrm>
            <a:off x="6552025" y="1246150"/>
            <a:ext cx="5136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capping the outliers, we assumed that all outliers express the same behaviors (i.e. the model would n</a:t>
            </a: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 learn anything new by allowing outliers to remain).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g1b61d354bc8_1_190"/>
          <p:cNvPicPr preferRelativeResize="0"/>
          <p:nvPr/>
        </p:nvPicPr>
        <p:blipFill rotWithShape="1">
          <a:blip r:embed="rId5">
            <a:alphaModFix/>
          </a:blip>
          <a:srcRect b="12086" l="13926" r="7077" t="23127"/>
          <a:stretch/>
        </p:blipFill>
        <p:spPr>
          <a:xfrm>
            <a:off x="6687500" y="3597075"/>
            <a:ext cx="4895131" cy="23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b61d354bc8_1_190"/>
          <p:cNvSpPr txBox="1"/>
          <p:nvPr/>
        </p:nvSpPr>
        <p:spPr>
          <a:xfrm>
            <a:off x="6687500" y="3336675"/>
            <a:ext cx="28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Updated boxplot after capping</a:t>
            </a:r>
            <a:endParaRPr b="1"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61d354bc8_1_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88" name="Google Shape;288;g1b61d354bc8_1_71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9" name="Google Shape;289;g1b61d354bc8_1_71"/>
          <p:cNvPicPr preferRelativeResize="0"/>
          <p:nvPr/>
        </p:nvPicPr>
        <p:blipFill rotWithShape="1">
          <a:blip r:embed="rId3">
            <a:alphaModFix/>
          </a:blip>
          <a:srcRect b="0" l="12921" r="8029" t="1729"/>
          <a:stretch/>
        </p:blipFill>
        <p:spPr>
          <a:xfrm>
            <a:off x="3077550" y="1192325"/>
            <a:ext cx="9114450" cy="566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b61d354bc8_1_71"/>
          <p:cNvSpPr txBox="1"/>
          <p:nvPr>
            <p:ph idx="4294967295" type="ctrTitle"/>
          </p:nvPr>
        </p:nvSpPr>
        <p:spPr>
          <a:xfrm>
            <a:off x="685800" y="908650"/>
            <a:ext cx="1068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3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2</a:t>
            </a:r>
            <a:br>
              <a:rPr b="0" i="0" lang="en-US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4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ANALYSE</a:t>
            </a:r>
            <a:endParaRPr b="0" i="0" sz="40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THE DATA</a:t>
            </a:r>
            <a:endParaRPr b="0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c2d40724b_0_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97" name="Google Shape;297;g20c2d40724b_0_29"/>
          <p:cNvSpPr/>
          <p:nvPr/>
        </p:nvSpPr>
        <p:spPr>
          <a:xfrm>
            <a:off x="6174100" y="879500"/>
            <a:ext cx="5491200" cy="55278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4CCCC"/>
              </a:gs>
              <a:gs pos="77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0c2d40724b_0_29"/>
          <p:cNvSpPr txBox="1"/>
          <p:nvPr>
            <p:ph idx="4294967295" type="ctrTitle"/>
          </p:nvPr>
        </p:nvSpPr>
        <p:spPr>
          <a:xfrm>
            <a:off x="9574175" y="174900"/>
            <a:ext cx="2258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2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ANALYSE THE DATA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9" name="Google Shape;299;g20c2d40724b_0_29"/>
          <p:cNvPicPr preferRelativeResize="0"/>
          <p:nvPr/>
        </p:nvPicPr>
        <p:blipFill rotWithShape="1">
          <a:blip r:embed="rId3">
            <a:alphaModFix/>
          </a:blip>
          <a:srcRect b="16720" l="11211" r="38011" t="7132"/>
          <a:stretch/>
        </p:blipFill>
        <p:spPr>
          <a:xfrm>
            <a:off x="6373575" y="2559675"/>
            <a:ext cx="5085276" cy="3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0c2d40724b_0_29"/>
          <p:cNvSpPr txBox="1"/>
          <p:nvPr>
            <p:ph idx="4294967295" type="subTitle"/>
          </p:nvPr>
        </p:nvSpPr>
        <p:spPr>
          <a:xfrm>
            <a:off x="6440050" y="1218425"/>
            <a:ext cx="4904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the violin plot, we see that high number of active subs lead to lower monthly revenue.</a:t>
            </a:r>
            <a:endParaRPr b="0" i="1" sz="24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1" name="Google Shape;301;g20c2d40724b_0_29"/>
          <p:cNvSpPr/>
          <p:nvPr/>
        </p:nvSpPr>
        <p:spPr>
          <a:xfrm>
            <a:off x="645475" y="879500"/>
            <a:ext cx="5323500" cy="55278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4CCCC"/>
              </a:gs>
              <a:gs pos="77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0c2d40724b_0_29"/>
          <p:cNvSpPr txBox="1"/>
          <p:nvPr>
            <p:ph idx="4294967295" type="subTitle"/>
          </p:nvPr>
        </p:nvSpPr>
        <p:spPr>
          <a:xfrm>
            <a:off x="911425" y="1218425"/>
            <a:ext cx="4904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The scatterplot below shows that c</a:t>
            </a: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ustomers with high overage minutes also have high revenue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g20c2d40724b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175" y="2490200"/>
            <a:ext cx="4705375" cy="367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c2d40724b_0_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10" name="Google Shape;310;g20c2d40724b_0_80"/>
          <p:cNvSpPr/>
          <p:nvPr/>
        </p:nvSpPr>
        <p:spPr>
          <a:xfrm>
            <a:off x="800100" y="750450"/>
            <a:ext cx="10930800" cy="58416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4CCCC"/>
              </a:gs>
              <a:gs pos="77000">
                <a:srgbClr val="CFE2F3"/>
              </a:gs>
              <a:gs pos="89000">
                <a:srgbClr val="9FC5E8"/>
              </a:gs>
              <a:gs pos="100000">
                <a:srgbClr val="6FA8DC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0c2d40724b_0_80"/>
          <p:cNvSpPr txBox="1"/>
          <p:nvPr>
            <p:ph idx="4294967295" type="ctrTitle"/>
          </p:nvPr>
        </p:nvSpPr>
        <p:spPr>
          <a:xfrm>
            <a:off x="9574175" y="174900"/>
            <a:ext cx="2258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2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ANALYSE THE DATA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g20c2d40724b_0_80"/>
          <p:cNvSpPr txBox="1"/>
          <p:nvPr>
            <p:ph idx="4294967295" type="subTitle"/>
          </p:nvPr>
        </p:nvSpPr>
        <p:spPr>
          <a:xfrm>
            <a:off x="1066050" y="1555125"/>
            <a:ext cx="47187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the categorial plot on the right, it shows that the churn rate is larger on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high</a:t>
            </a: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credit ratings and that churning occurs for each credit rating.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3" name="Google Shape;313;g20c2d40724b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0750" y="1634375"/>
            <a:ext cx="5268651" cy="43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61d354bc8_1_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B8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320" name="Google Shape;320;g1b61d354bc8_1_82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1" name="Google Shape;321;g1b61d354bc8_1_82"/>
          <p:cNvPicPr preferRelativeResize="0"/>
          <p:nvPr/>
        </p:nvPicPr>
        <p:blipFill rotWithShape="1">
          <a:blip r:embed="rId3">
            <a:alphaModFix/>
          </a:blip>
          <a:srcRect b="3737" l="0" r="0" t="7680"/>
          <a:stretch/>
        </p:blipFill>
        <p:spPr>
          <a:xfrm>
            <a:off x="2707100" y="2131650"/>
            <a:ext cx="9484900" cy="47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b61d354bc8_1_82"/>
          <p:cNvSpPr txBox="1"/>
          <p:nvPr>
            <p:ph idx="4294967295" type="ctrTitle"/>
          </p:nvPr>
        </p:nvSpPr>
        <p:spPr>
          <a:xfrm>
            <a:off x="685800" y="908650"/>
            <a:ext cx="1068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3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3</a:t>
            </a:r>
            <a:br>
              <a:rPr b="0" i="0" lang="en-US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DEEP DIVE WITH FEATURE ENGINEERING</a:t>
            </a:r>
            <a:endParaRPr b="0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f337d90f49_2_50"/>
          <p:cNvSpPr/>
          <p:nvPr/>
        </p:nvSpPr>
        <p:spPr>
          <a:xfrm>
            <a:off x="0" y="1749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29" name="Google Shape;329;g1f337d90f49_2_50"/>
          <p:cNvSpPr txBox="1"/>
          <p:nvPr>
            <p:ph idx="4294967295" type="ctrTitle"/>
          </p:nvPr>
        </p:nvSpPr>
        <p:spPr>
          <a:xfrm>
            <a:off x="8149800" y="174900"/>
            <a:ext cx="3683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3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DEEP DIVE WITH FEATURE ENGINEERING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g1f337d90f49_2_50"/>
          <p:cNvSpPr/>
          <p:nvPr/>
        </p:nvSpPr>
        <p:spPr>
          <a:xfrm>
            <a:off x="790975" y="796625"/>
            <a:ext cx="10894800" cy="57954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D9EAD3"/>
              </a:gs>
              <a:gs pos="68000">
                <a:srgbClr val="CFE2F3"/>
              </a:gs>
              <a:gs pos="89000">
                <a:srgbClr val="9FC5E8"/>
              </a:gs>
              <a:gs pos="100000">
                <a:srgbClr val="6FA8DC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f337d90f49_2_50"/>
          <p:cNvSpPr txBox="1"/>
          <p:nvPr>
            <p:ph idx="4294967295" type="subTitle"/>
          </p:nvPr>
        </p:nvSpPr>
        <p:spPr>
          <a:xfrm>
            <a:off x="978200" y="1367475"/>
            <a:ext cx="31191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Using </a:t>
            </a: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Correlation</a:t>
            </a: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 to Identify Possible Intuitive Features </a:t>
            </a:r>
            <a:endParaRPr b="0" i="0" sz="2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g1f337d90f49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300" y="859712"/>
            <a:ext cx="7030974" cy="54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337d90f49_2_192"/>
          <p:cNvSpPr/>
          <p:nvPr/>
        </p:nvSpPr>
        <p:spPr>
          <a:xfrm>
            <a:off x="0" y="2286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39" name="Google Shape;339;g1f337d90f49_2_192"/>
          <p:cNvSpPr txBox="1"/>
          <p:nvPr>
            <p:ph idx="4294967295" type="ctrTitle"/>
          </p:nvPr>
        </p:nvSpPr>
        <p:spPr>
          <a:xfrm>
            <a:off x="8149800" y="174900"/>
            <a:ext cx="3683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3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DEEP DIVE WITH FEATURE ENGINEERING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g1f337d90f49_2_192"/>
          <p:cNvSpPr/>
          <p:nvPr/>
        </p:nvSpPr>
        <p:spPr>
          <a:xfrm>
            <a:off x="794925" y="715250"/>
            <a:ext cx="10894800" cy="57954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D9EAD3"/>
              </a:gs>
              <a:gs pos="68000">
                <a:srgbClr val="CFE2F3"/>
              </a:gs>
              <a:gs pos="89000">
                <a:srgbClr val="9FC5E8"/>
              </a:gs>
              <a:gs pos="100000">
                <a:srgbClr val="6FA8DC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f337d90f49_2_192"/>
          <p:cNvSpPr txBox="1"/>
          <p:nvPr>
            <p:ph idx="4294967295" type="subTitle"/>
          </p:nvPr>
        </p:nvSpPr>
        <p:spPr>
          <a:xfrm>
            <a:off x="1063825" y="1403150"/>
            <a:ext cx="53526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These additional features were created to predict churn:</a:t>
            </a:r>
            <a:endParaRPr b="0" i="0" sz="2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g1f337d90f49_2_192"/>
          <p:cNvSpPr/>
          <p:nvPr/>
        </p:nvSpPr>
        <p:spPr>
          <a:xfrm rot="-5400000">
            <a:off x="2297950" y="3297275"/>
            <a:ext cx="3616200" cy="19662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f337d90f49_2_192"/>
          <p:cNvSpPr txBox="1"/>
          <p:nvPr/>
        </p:nvSpPr>
        <p:spPr>
          <a:xfrm>
            <a:off x="3213675" y="3627600"/>
            <a:ext cx="1777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Percent of </a:t>
            </a:r>
            <a:r>
              <a:rPr b="1"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current active subs </a:t>
            </a: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over total subs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g1f337d90f49_2_192"/>
          <p:cNvSpPr txBox="1"/>
          <p:nvPr/>
        </p:nvSpPr>
        <p:spPr>
          <a:xfrm>
            <a:off x="3122950" y="2801025"/>
            <a:ext cx="19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BF085E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0" i="0" sz="3000" u="none" cap="none" strike="noStrike">
              <a:solidFill>
                <a:srgbClr val="BF085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5" name="Google Shape;345;g1f337d90f49_2_192"/>
          <p:cNvSpPr/>
          <p:nvPr/>
        </p:nvSpPr>
        <p:spPr>
          <a:xfrm rot="-5400000">
            <a:off x="4434775" y="3297275"/>
            <a:ext cx="3616200" cy="19662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1f337d90f49_2_192"/>
          <p:cNvSpPr txBox="1"/>
          <p:nvPr/>
        </p:nvSpPr>
        <p:spPr>
          <a:xfrm>
            <a:off x="5350500" y="3627600"/>
            <a:ext cx="1777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Percent of </a:t>
            </a:r>
            <a:r>
              <a:rPr b="1"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recurrent charge</a:t>
            </a: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monthly charge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g1f337d90f49_2_192"/>
          <p:cNvSpPr txBox="1"/>
          <p:nvPr/>
        </p:nvSpPr>
        <p:spPr>
          <a:xfrm>
            <a:off x="5259775" y="2801025"/>
            <a:ext cx="19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BF085E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0" i="0" sz="3000" u="none" cap="none" strike="noStrike">
              <a:solidFill>
                <a:srgbClr val="BF085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8" name="Google Shape;348;g1f337d90f49_2_192"/>
          <p:cNvSpPr/>
          <p:nvPr/>
        </p:nvSpPr>
        <p:spPr>
          <a:xfrm rot="-5400000">
            <a:off x="6571600" y="3297275"/>
            <a:ext cx="3616200" cy="19662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f337d90f49_2_192"/>
          <p:cNvSpPr txBox="1"/>
          <p:nvPr/>
        </p:nvSpPr>
        <p:spPr>
          <a:xfrm>
            <a:off x="7487325" y="3627600"/>
            <a:ext cx="1777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Percent of </a:t>
            </a:r>
            <a:r>
              <a:rPr b="1"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overage minutes</a:t>
            </a: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over total monthly minutes</a:t>
            </a:r>
            <a:endParaRPr b="1" i="0" sz="20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50" name="Google Shape;350;g1f337d90f49_2_192"/>
          <p:cNvSpPr txBox="1"/>
          <p:nvPr/>
        </p:nvSpPr>
        <p:spPr>
          <a:xfrm>
            <a:off x="7396600" y="2801025"/>
            <a:ext cx="19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BF085E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0" i="0" sz="3000" u="none" cap="none" strike="noStrike">
              <a:solidFill>
                <a:srgbClr val="BF085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337d90f49_2_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104" name="Google Shape;104;g1f337d90f49_2_76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g1f337d90f49_2_76"/>
          <p:cNvSpPr txBox="1"/>
          <p:nvPr>
            <p:ph idx="4294967295" type="ctrTitle"/>
          </p:nvPr>
        </p:nvSpPr>
        <p:spPr>
          <a:xfrm>
            <a:off x="685800" y="908650"/>
            <a:ext cx="4335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2400"/>
              <a:t>TABLE OF CONTENTS</a:t>
            </a:r>
            <a:endParaRPr b="0" i="0" sz="24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g1f337d90f49_2_76"/>
          <p:cNvPicPr preferRelativeResize="0"/>
          <p:nvPr/>
        </p:nvPicPr>
        <p:blipFill rotWithShape="1">
          <a:blip r:embed="rId3">
            <a:alphaModFix/>
          </a:blip>
          <a:srcRect b="0" l="-840" r="11411" t="10498"/>
          <a:stretch/>
        </p:blipFill>
        <p:spPr>
          <a:xfrm>
            <a:off x="4835000" y="1052175"/>
            <a:ext cx="6790200" cy="538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f337d90f49_2_76"/>
          <p:cNvSpPr txBox="1"/>
          <p:nvPr>
            <p:ph idx="1" type="body"/>
          </p:nvPr>
        </p:nvSpPr>
        <p:spPr>
          <a:xfrm>
            <a:off x="700625" y="2293125"/>
            <a:ext cx="10691400" cy="413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  <a:t>Introduction</a:t>
            </a:r>
            <a:b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  <a:t>Data Loading &amp; Cleaning</a:t>
            </a:r>
            <a:endParaRPr sz="24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  <a:t>Exploratory Data Analysis</a:t>
            </a:r>
            <a:endParaRPr sz="24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  <a:t>Feature Engineering</a:t>
            </a:r>
            <a:endParaRPr sz="24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  <a:t>Building classification models</a:t>
            </a:r>
            <a:endParaRPr sz="24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  <a:t>Features Impacting Churn</a:t>
            </a:r>
            <a:endParaRPr sz="24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  <a:t>Recommendations</a:t>
            </a:r>
            <a:endParaRPr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c2d40724b_0_1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57" name="Google Shape;357;g20c2d40724b_0_101"/>
          <p:cNvSpPr txBox="1"/>
          <p:nvPr>
            <p:ph idx="4294967295" type="ctrTitle"/>
          </p:nvPr>
        </p:nvSpPr>
        <p:spPr>
          <a:xfrm>
            <a:off x="8149800" y="174900"/>
            <a:ext cx="3683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3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DEEP DIVE WITH FEATURE ENGINEERING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g20c2d40724b_0_101"/>
          <p:cNvSpPr/>
          <p:nvPr/>
        </p:nvSpPr>
        <p:spPr>
          <a:xfrm>
            <a:off x="797875" y="796625"/>
            <a:ext cx="10894800" cy="57954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D9EAD3"/>
              </a:gs>
              <a:gs pos="68000">
                <a:srgbClr val="CFE2F3"/>
              </a:gs>
              <a:gs pos="89000">
                <a:srgbClr val="9FC5E8"/>
              </a:gs>
              <a:gs pos="100000">
                <a:srgbClr val="6FA8DC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0c2d40724b_0_101"/>
          <p:cNvSpPr txBox="1"/>
          <p:nvPr>
            <p:ph idx="4294967295" type="subTitle"/>
          </p:nvPr>
        </p:nvSpPr>
        <p:spPr>
          <a:xfrm>
            <a:off x="1063825" y="1403150"/>
            <a:ext cx="53526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Some of the intuitive features which can be considered: </a:t>
            </a:r>
            <a:endParaRPr b="0" i="0" sz="2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0" name="Google Shape;360;g20c2d40724b_0_101"/>
          <p:cNvPicPr preferRelativeResize="0"/>
          <p:nvPr/>
        </p:nvPicPr>
        <p:blipFill rotWithShape="1">
          <a:blip r:embed="rId3">
            <a:alphaModFix/>
          </a:blip>
          <a:srcRect b="57504" l="12816" r="47078" t="0"/>
          <a:stretch/>
        </p:blipFill>
        <p:spPr>
          <a:xfrm>
            <a:off x="8346973" y="877623"/>
            <a:ext cx="2298289" cy="14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0c2d40724b_0_101"/>
          <p:cNvSpPr/>
          <p:nvPr/>
        </p:nvSpPr>
        <p:spPr>
          <a:xfrm rot="-5400000">
            <a:off x="171750" y="3356450"/>
            <a:ext cx="3616200" cy="19662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0c2d40724b_0_101"/>
          <p:cNvSpPr txBox="1"/>
          <p:nvPr/>
        </p:nvSpPr>
        <p:spPr>
          <a:xfrm>
            <a:off x="1087475" y="3686775"/>
            <a:ext cx="177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Percent of </a:t>
            </a:r>
            <a:r>
              <a:rPr b="1" i="0" lang="en-US" sz="2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dropped calls minutes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over total monthly minutes</a:t>
            </a:r>
            <a:endParaRPr b="1" i="0" sz="20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63" name="Google Shape;363;g20c2d40724b_0_101"/>
          <p:cNvSpPr txBox="1"/>
          <p:nvPr/>
        </p:nvSpPr>
        <p:spPr>
          <a:xfrm>
            <a:off x="996750" y="2860200"/>
            <a:ext cx="19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BF085E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0" i="0" sz="3000" u="none" cap="none" strike="noStrike">
              <a:solidFill>
                <a:srgbClr val="BF085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4" name="Google Shape;364;g20c2d40724b_0_101"/>
          <p:cNvSpPr/>
          <p:nvPr/>
        </p:nvSpPr>
        <p:spPr>
          <a:xfrm rot="-5400000">
            <a:off x="2308575" y="3356450"/>
            <a:ext cx="3616200" cy="19662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20c2d40724b_0_101"/>
          <p:cNvSpPr txBox="1"/>
          <p:nvPr/>
        </p:nvSpPr>
        <p:spPr>
          <a:xfrm>
            <a:off x="3224300" y="3686775"/>
            <a:ext cx="177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Percent of </a:t>
            </a:r>
            <a:r>
              <a:rPr b="1" i="0" lang="en-US" sz="2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blocked calls minutes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over total monthly minutes</a:t>
            </a:r>
            <a:endParaRPr b="1" i="0" sz="20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66" name="Google Shape;366;g20c2d40724b_0_101"/>
          <p:cNvSpPr txBox="1"/>
          <p:nvPr/>
        </p:nvSpPr>
        <p:spPr>
          <a:xfrm>
            <a:off x="3133575" y="2860200"/>
            <a:ext cx="19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BF085E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0" i="0" sz="3000" u="none" cap="none" strike="noStrike">
              <a:solidFill>
                <a:srgbClr val="BF085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7" name="Google Shape;367;g20c2d40724b_0_101"/>
          <p:cNvSpPr/>
          <p:nvPr/>
        </p:nvSpPr>
        <p:spPr>
          <a:xfrm rot="-5400000">
            <a:off x="4445400" y="3356450"/>
            <a:ext cx="3616200" cy="19662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0c2d40724b_0_101"/>
          <p:cNvSpPr txBox="1"/>
          <p:nvPr/>
        </p:nvSpPr>
        <p:spPr>
          <a:xfrm>
            <a:off x="5361125" y="3686775"/>
            <a:ext cx="177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Percent of </a:t>
            </a:r>
            <a:r>
              <a:rPr b="1" i="0" lang="en-US" sz="2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unanswered calls minutes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over total monthly minutes</a:t>
            </a:r>
            <a:endParaRPr b="1" i="0" sz="20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69" name="Google Shape;369;g20c2d40724b_0_101"/>
          <p:cNvSpPr txBox="1"/>
          <p:nvPr/>
        </p:nvSpPr>
        <p:spPr>
          <a:xfrm>
            <a:off x="5270400" y="2860200"/>
            <a:ext cx="19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BF085E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0" i="0" sz="3000" u="none" cap="none" strike="noStrike">
              <a:solidFill>
                <a:srgbClr val="BF085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0" name="Google Shape;370;g20c2d40724b_0_101"/>
          <p:cNvSpPr/>
          <p:nvPr/>
        </p:nvSpPr>
        <p:spPr>
          <a:xfrm rot="-5400000">
            <a:off x="6569975" y="3356450"/>
            <a:ext cx="3616200" cy="19662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0c2d40724b_0_101"/>
          <p:cNvSpPr txBox="1"/>
          <p:nvPr/>
        </p:nvSpPr>
        <p:spPr>
          <a:xfrm>
            <a:off x="7485700" y="3686775"/>
            <a:ext cx="177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Percent of </a:t>
            </a:r>
            <a:r>
              <a:rPr b="1" i="0" lang="en-US" sz="2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care calls minutes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over total monthly minutes</a:t>
            </a:r>
            <a:endParaRPr b="1" i="0" sz="20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72" name="Google Shape;372;g20c2d40724b_0_101"/>
          <p:cNvSpPr txBox="1"/>
          <p:nvPr/>
        </p:nvSpPr>
        <p:spPr>
          <a:xfrm>
            <a:off x="7394975" y="2860200"/>
            <a:ext cx="19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BF085E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b="0" i="0" sz="3000" u="none" cap="none" strike="noStrike">
              <a:solidFill>
                <a:srgbClr val="BF085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3" name="Google Shape;373;g20c2d40724b_0_101"/>
          <p:cNvSpPr/>
          <p:nvPr/>
        </p:nvSpPr>
        <p:spPr>
          <a:xfrm rot="-5400000">
            <a:off x="8672600" y="3356450"/>
            <a:ext cx="3616200" cy="19662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0c2d40724b_0_101"/>
          <p:cNvSpPr txBox="1"/>
          <p:nvPr/>
        </p:nvSpPr>
        <p:spPr>
          <a:xfrm>
            <a:off x="9588325" y="3686775"/>
            <a:ext cx="177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Percent of </a:t>
            </a:r>
            <a:r>
              <a:rPr b="1" i="0" lang="en-US" sz="2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roaming calls minutes</a:t>
            </a:r>
            <a:r>
              <a:rPr b="1"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over total monthly minutes</a:t>
            </a:r>
            <a:endParaRPr b="1" i="0" sz="20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75" name="Google Shape;375;g20c2d40724b_0_101"/>
          <p:cNvSpPr txBox="1"/>
          <p:nvPr/>
        </p:nvSpPr>
        <p:spPr>
          <a:xfrm>
            <a:off x="9497600" y="2860200"/>
            <a:ext cx="19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BF085E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b="0" i="0" sz="3000" u="none" cap="none" strike="noStrike">
              <a:solidFill>
                <a:srgbClr val="BF085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b61d354bc8_1_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7C5D4"/>
              </a:gs>
              <a:gs pos="100000">
                <a:srgbClr val="4BB7C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382" name="Google Shape;382;g1b61d354bc8_1_45"/>
          <p:cNvPicPr preferRelativeResize="0"/>
          <p:nvPr/>
        </p:nvPicPr>
        <p:blipFill rotWithShape="1">
          <a:blip r:embed="rId3">
            <a:alphaModFix/>
          </a:blip>
          <a:srcRect b="12468" l="0" r="0" t="-10029"/>
          <a:stretch/>
        </p:blipFill>
        <p:spPr>
          <a:xfrm>
            <a:off x="1615375" y="0"/>
            <a:ext cx="10576625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g1b61d354bc8_1_45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g1b61d354bc8_1_45"/>
          <p:cNvSpPr txBox="1"/>
          <p:nvPr>
            <p:ph idx="4294967295" type="ctrTitle"/>
          </p:nvPr>
        </p:nvSpPr>
        <p:spPr>
          <a:xfrm>
            <a:off x="685800" y="908650"/>
            <a:ext cx="1068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3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4</a:t>
            </a:r>
            <a:br>
              <a:rPr b="0" i="0" lang="en-US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 CLASSIFICATION MODELS</a:t>
            </a:r>
            <a:endParaRPr b="0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e2399e9bc_1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391" name="Google Shape;391;g20e2399e9bc_1_0"/>
          <p:cNvSpPr/>
          <p:nvPr/>
        </p:nvSpPr>
        <p:spPr>
          <a:xfrm>
            <a:off x="473375" y="495300"/>
            <a:ext cx="11219400" cy="60969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FE599"/>
              </a:gs>
              <a:gs pos="68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20e2399e9bc_1_0"/>
          <p:cNvSpPr txBox="1"/>
          <p:nvPr>
            <p:ph type="title"/>
          </p:nvPr>
        </p:nvSpPr>
        <p:spPr>
          <a:xfrm>
            <a:off x="750300" y="621125"/>
            <a:ext cx="10449900" cy="5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000">
                <a:latin typeface="Open Sans SemiBold"/>
                <a:ea typeface="Open Sans SemiBold"/>
                <a:cs typeface="Open Sans SemiBold"/>
                <a:sym typeface="Open Sans SemiBold"/>
              </a:rPr>
              <a:t>Predictive Modelling Using Logistic Regression vs RF</a:t>
            </a:r>
            <a:endParaRPr sz="3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93" name="Google Shape;393;g20e2399e9bc_1_0"/>
          <p:cNvSpPr txBox="1"/>
          <p:nvPr>
            <p:ph idx="4294967295" type="ctrTitle"/>
          </p:nvPr>
        </p:nvSpPr>
        <p:spPr>
          <a:xfrm>
            <a:off x="8578275" y="174900"/>
            <a:ext cx="325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</a:t>
            </a:r>
            <a:r>
              <a:rPr lang="en-US" sz="1200">
                <a:solidFill>
                  <a:srgbClr val="BF085E"/>
                </a:solidFill>
              </a:rPr>
              <a:t>4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>
                <a:solidFill>
                  <a:srgbClr val="7F7F7F"/>
                </a:solidFill>
              </a:rPr>
              <a:t>BUILD CLASSIFICATION MODELS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4" name="Google Shape;394;g20e2399e9b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50" y="1223700"/>
            <a:ext cx="3839630" cy="51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0e2399e9b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6205" y="1223700"/>
            <a:ext cx="4003945" cy="519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f337d90f49_1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02" name="Google Shape;402;g1f337d90f49_1_2"/>
          <p:cNvSpPr/>
          <p:nvPr/>
        </p:nvSpPr>
        <p:spPr>
          <a:xfrm>
            <a:off x="473375" y="635000"/>
            <a:ext cx="11219400" cy="59571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FE599"/>
              </a:gs>
              <a:gs pos="68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f337d90f49_1_2"/>
          <p:cNvSpPr txBox="1"/>
          <p:nvPr>
            <p:ph type="title"/>
          </p:nvPr>
        </p:nvSpPr>
        <p:spPr>
          <a:xfrm>
            <a:off x="750300" y="912079"/>
            <a:ext cx="3983400" cy="222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>
                <a:latin typeface="Lora SemiBold"/>
                <a:ea typeface="Lora SemiBold"/>
                <a:cs typeface="Lora SemiBold"/>
                <a:sym typeface="Lora SemiBold"/>
              </a:rPr>
              <a:t>Feature Importance Plot</a:t>
            </a:r>
            <a:endParaRPr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04" name="Google Shape;404;g1f337d90f49_1_2"/>
          <p:cNvSpPr txBox="1"/>
          <p:nvPr>
            <p:ph idx="4294967295" type="ctrTitle"/>
          </p:nvPr>
        </p:nvSpPr>
        <p:spPr>
          <a:xfrm>
            <a:off x="8578275" y="174900"/>
            <a:ext cx="325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</a:t>
            </a:r>
            <a:r>
              <a:rPr lang="en-US" sz="1200">
                <a:solidFill>
                  <a:srgbClr val="BF085E"/>
                </a:solidFill>
              </a:rPr>
              <a:t>4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>
                <a:solidFill>
                  <a:srgbClr val="7F7F7F"/>
                </a:solidFill>
              </a:rPr>
              <a:t>BUILD CLASSIFICATION MODELS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5" name="Google Shape;405;g1f337d90f49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00" y="933437"/>
            <a:ext cx="6504201" cy="53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337d90f49_1_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12" name="Google Shape;412;g1f337d90f49_1_17"/>
          <p:cNvSpPr/>
          <p:nvPr/>
        </p:nvSpPr>
        <p:spPr>
          <a:xfrm>
            <a:off x="473375" y="635000"/>
            <a:ext cx="11219400" cy="59571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FE599"/>
              </a:gs>
              <a:gs pos="68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f337d90f49_1_17"/>
          <p:cNvSpPr txBox="1"/>
          <p:nvPr>
            <p:ph idx="4294967295" type="ctrTitle"/>
          </p:nvPr>
        </p:nvSpPr>
        <p:spPr>
          <a:xfrm>
            <a:off x="8578275" y="174900"/>
            <a:ext cx="325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</a:t>
            </a:r>
            <a:r>
              <a:rPr lang="en-US" sz="1200">
                <a:solidFill>
                  <a:srgbClr val="BF085E"/>
                </a:solidFill>
              </a:rPr>
              <a:t>4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>
                <a:solidFill>
                  <a:srgbClr val="7F7F7F"/>
                </a:solidFill>
              </a:rPr>
              <a:t>BUILD CLASSIFICATION MODELS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g1f337d90f49_1_17"/>
          <p:cNvSpPr txBox="1"/>
          <p:nvPr>
            <p:ph type="title"/>
          </p:nvPr>
        </p:nvSpPr>
        <p:spPr>
          <a:xfrm>
            <a:off x="750300" y="912073"/>
            <a:ext cx="10691400" cy="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>
                <a:latin typeface="Open Sans SemiBold"/>
                <a:ea typeface="Open Sans SemiBold"/>
                <a:cs typeface="Open Sans SemiBold"/>
                <a:sym typeface="Open Sans SemiBold"/>
              </a:rPr>
              <a:t>Model Selection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15" name="Google Shape;415;g1f337d90f49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25" y="1857813"/>
            <a:ext cx="5705050" cy="39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f337d90f49_1_17"/>
          <p:cNvSpPr txBox="1"/>
          <p:nvPr/>
        </p:nvSpPr>
        <p:spPr>
          <a:xfrm>
            <a:off x="6789075" y="1781625"/>
            <a:ext cx="47559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Based on the confusion matrix, we will select </a:t>
            </a:r>
            <a:r>
              <a:rPr lang="en-US" sz="2600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Random Forest Classifier model</a:t>
            </a:r>
            <a:r>
              <a:rPr lang="en-US" sz="26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for its powerful predictive capability since it has the best accuracy result, ROC_AUC and F1 scores, even though its execution time is much longer.</a:t>
            </a:r>
            <a:endParaRPr sz="2600"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f337d90f49_2_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23" name="Google Shape;423;g1f337d90f49_2_12"/>
          <p:cNvSpPr/>
          <p:nvPr/>
        </p:nvSpPr>
        <p:spPr>
          <a:xfrm>
            <a:off x="473375" y="635000"/>
            <a:ext cx="11219400" cy="59571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FE599"/>
              </a:gs>
              <a:gs pos="68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f337d90f49_2_12"/>
          <p:cNvSpPr txBox="1"/>
          <p:nvPr>
            <p:ph idx="4294967295" type="ctrTitle"/>
          </p:nvPr>
        </p:nvSpPr>
        <p:spPr>
          <a:xfrm>
            <a:off x="8578275" y="174900"/>
            <a:ext cx="325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</a:t>
            </a:r>
            <a:r>
              <a:rPr lang="en-US" sz="1200">
                <a:solidFill>
                  <a:srgbClr val="BF085E"/>
                </a:solidFill>
              </a:rPr>
              <a:t>4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>
                <a:solidFill>
                  <a:srgbClr val="7F7F7F"/>
                </a:solidFill>
              </a:rPr>
              <a:t>BUILD CLASSIFICATION MODELS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g1f337d90f49_2_12"/>
          <p:cNvSpPr txBox="1"/>
          <p:nvPr>
            <p:ph type="title"/>
          </p:nvPr>
        </p:nvSpPr>
        <p:spPr>
          <a:xfrm>
            <a:off x="737375" y="576036"/>
            <a:ext cx="10691400" cy="7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>
                <a:latin typeface="Open Sans SemiBold"/>
                <a:ea typeface="Open Sans SemiBold"/>
                <a:cs typeface="Open Sans SemiBold"/>
                <a:sym typeface="Open Sans SemiBold"/>
              </a:rPr>
              <a:t>Summary of Findings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6" name="Google Shape;426;g1f337d90f49_2_12"/>
          <p:cNvSpPr txBox="1"/>
          <p:nvPr/>
        </p:nvSpPr>
        <p:spPr>
          <a:xfrm>
            <a:off x="6973450" y="1781625"/>
            <a:ext cx="446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27" name="Google Shape;427;g1f337d90f49_2_12"/>
          <p:cNvSpPr txBox="1"/>
          <p:nvPr/>
        </p:nvSpPr>
        <p:spPr>
          <a:xfrm>
            <a:off x="552375" y="1401675"/>
            <a:ext cx="104913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 Medium"/>
              <a:buAutoNum type="arabicPeriod"/>
            </a:pPr>
            <a:r>
              <a:rPr lang="en-US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Proposed to use Random Forest Model over Logistic Regression Model due to better AUC mean score and F1 score.</a:t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 Medium"/>
              <a:buAutoNum type="arabicPeriod"/>
            </a:pPr>
            <a:r>
              <a:rPr lang="en-US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Tuning Model Hyperparameters for Random Forest using GridSearchCV to enhance model performance.</a:t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 Medium"/>
              <a:buAutoNum type="arabicPeriod"/>
            </a:pPr>
            <a:r>
              <a:rPr lang="en-US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Logistic Regression is easier to implement, interpret and very efficient to train as well as very fast at </a:t>
            </a:r>
            <a:r>
              <a:rPr lang="en-US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classifying</a:t>
            </a:r>
            <a:r>
              <a:rPr lang="en-US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unknown dataset. However, non-linear problems cannot be solved </a:t>
            </a:r>
            <a:r>
              <a:rPr lang="en-US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with Logistic Regression because it has a linear decision surface.</a:t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 Medium"/>
              <a:buAutoNum type="arabicPeriod"/>
            </a:pPr>
            <a:r>
              <a:rPr lang="en-US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Logistic Regression is not immune to missing data unlike Random Forests </a:t>
            </a:r>
            <a:r>
              <a:rPr lang="en-US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which</a:t>
            </a:r>
            <a:r>
              <a:rPr lang="en-US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are based on trees. This usually means extra work on data regarding processing missing values. It can also be prone to overfitting and to avoid this tendency, a larger training data and regularization can be introduced.</a:t>
            </a:r>
            <a:endParaRPr sz="26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c7cccf921_2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434" name="Google Shape;434;g20c7cccf921_2_0"/>
          <p:cNvSpPr/>
          <p:nvPr/>
        </p:nvSpPr>
        <p:spPr>
          <a:xfrm>
            <a:off x="473375" y="495300"/>
            <a:ext cx="11219400" cy="60969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FE599"/>
              </a:gs>
              <a:gs pos="68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20c7cccf921_2_0"/>
          <p:cNvSpPr txBox="1"/>
          <p:nvPr>
            <p:ph type="title"/>
          </p:nvPr>
        </p:nvSpPr>
        <p:spPr>
          <a:xfrm>
            <a:off x="750300" y="817400"/>
            <a:ext cx="10449900" cy="58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000">
                <a:latin typeface="Open Sans SemiBold"/>
                <a:ea typeface="Open Sans SemiBold"/>
                <a:cs typeface="Open Sans SemiBold"/>
                <a:sym typeface="Open Sans SemiBold"/>
              </a:rPr>
              <a:t>Machine Learning (ML) Pipeline</a:t>
            </a:r>
            <a:endParaRPr sz="3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36" name="Google Shape;436;g20c7cccf921_2_0"/>
          <p:cNvSpPr txBox="1"/>
          <p:nvPr>
            <p:ph idx="4294967295" type="ctrTitle"/>
          </p:nvPr>
        </p:nvSpPr>
        <p:spPr>
          <a:xfrm>
            <a:off x="8578275" y="174900"/>
            <a:ext cx="3255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</a:t>
            </a:r>
            <a:r>
              <a:rPr lang="en-US" sz="1200">
                <a:solidFill>
                  <a:srgbClr val="BF085E"/>
                </a:solidFill>
              </a:rPr>
              <a:t>4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>
                <a:solidFill>
                  <a:srgbClr val="7F7F7F"/>
                </a:solidFill>
              </a:rPr>
              <a:t>BUILD CLASSIFICATION MODELS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g20c7cccf921_2_0"/>
          <p:cNvSpPr txBox="1"/>
          <p:nvPr/>
        </p:nvSpPr>
        <p:spPr>
          <a:xfrm>
            <a:off x="865925" y="1558975"/>
            <a:ext cx="2898000" cy="4311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ora SemiBold"/>
                <a:ea typeface="Lora SemiBold"/>
                <a:cs typeface="Lora SemiBold"/>
                <a:sym typeface="Lora SemiBold"/>
              </a:rPr>
              <a:t>Problem Definition</a:t>
            </a:r>
            <a:endParaRPr sz="16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38" name="Google Shape;438;g20c7cccf921_2_0"/>
          <p:cNvSpPr txBox="1"/>
          <p:nvPr/>
        </p:nvSpPr>
        <p:spPr>
          <a:xfrm>
            <a:off x="865925" y="2294875"/>
            <a:ext cx="2898000" cy="4311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ora SemiBold"/>
                <a:ea typeface="Lora SemiBold"/>
                <a:cs typeface="Lora SemiBold"/>
                <a:sym typeface="Lora SemiBold"/>
              </a:rPr>
              <a:t>Data Ingestion</a:t>
            </a:r>
            <a:endParaRPr sz="16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39" name="Google Shape;439;g20c7cccf921_2_0"/>
          <p:cNvSpPr txBox="1"/>
          <p:nvPr/>
        </p:nvSpPr>
        <p:spPr>
          <a:xfrm>
            <a:off x="865925" y="3030775"/>
            <a:ext cx="2898000" cy="4311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ora SemiBold"/>
                <a:ea typeface="Lora SemiBold"/>
                <a:cs typeface="Lora SemiBold"/>
                <a:sym typeface="Lora SemiBold"/>
              </a:rPr>
              <a:t>Data Preparation (Outliers)</a:t>
            </a:r>
            <a:endParaRPr sz="16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40" name="Google Shape;440;g20c7cccf921_2_0"/>
          <p:cNvSpPr txBox="1"/>
          <p:nvPr/>
        </p:nvSpPr>
        <p:spPr>
          <a:xfrm>
            <a:off x="865925" y="3766675"/>
            <a:ext cx="2898000" cy="4311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ora SemiBold"/>
                <a:ea typeface="Lora SemiBold"/>
                <a:cs typeface="Lora SemiBold"/>
                <a:sym typeface="Lora SemiBold"/>
              </a:rPr>
              <a:t>Feature Engineering</a:t>
            </a:r>
            <a:endParaRPr sz="16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41" name="Google Shape;441;g20c7cccf921_2_0"/>
          <p:cNvSpPr txBox="1"/>
          <p:nvPr/>
        </p:nvSpPr>
        <p:spPr>
          <a:xfrm>
            <a:off x="4274125" y="1808800"/>
            <a:ext cx="5565000" cy="6156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Lora SemiBold"/>
                <a:ea typeface="Lora SemiBold"/>
                <a:cs typeface="Lora SemiBold"/>
                <a:sym typeface="Lora SemiBold"/>
              </a:rPr>
              <a:t>Exploratory Data Analysis (EDA) and Visualisations</a:t>
            </a:r>
            <a:br>
              <a:rPr lang="en-US" sz="1600">
                <a:latin typeface="Lora SemiBold"/>
                <a:ea typeface="Lora SemiBold"/>
                <a:cs typeface="Lora SemiBold"/>
                <a:sym typeface="Lora SemiBold"/>
              </a:rPr>
            </a:br>
            <a:r>
              <a:rPr lang="en-US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Correlation, Feature Importances, VIF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2" name="Google Shape;442;g20c7cccf921_2_0"/>
          <p:cNvSpPr txBox="1"/>
          <p:nvPr/>
        </p:nvSpPr>
        <p:spPr>
          <a:xfrm>
            <a:off x="5533900" y="2729200"/>
            <a:ext cx="3925500" cy="6648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Model Instantiation</a:t>
            </a:r>
            <a:br>
              <a:rPr lang="en-US" sz="16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</a:br>
            <a:r>
              <a:rPr lang="en-US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Min Max Scalar, Train, Test Split, fit model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3" name="Google Shape;443;g20c7cccf921_2_0"/>
          <p:cNvSpPr txBox="1"/>
          <p:nvPr/>
        </p:nvSpPr>
        <p:spPr>
          <a:xfrm>
            <a:off x="5533900" y="3681650"/>
            <a:ext cx="2898000" cy="6648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Model Training</a:t>
            </a:r>
            <a:br>
              <a:rPr lang="en-US" sz="16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</a:br>
            <a:r>
              <a:rPr lang="en-US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Random Forest Classifier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4" name="Google Shape;444;g20c7cccf921_2_0"/>
          <p:cNvSpPr txBox="1"/>
          <p:nvPr/>
        </p:nvSpPr>
        <p:spPr>
          <a:xfrm>
            <a:off x="5533900" y="4651250"/>
            <a:ext cx="5565000" cy="6648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Model Validation</a:t>
            </a:r>
            <a:br>
              <a:rPr lang="en-US" sz="16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</a:br>
            <a:r>
              <a:rPr lang="en-US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K-fold CV, Hyperparameter Tuning, Best model parameters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5" name="Google Shape;445;g20c7cccf921_2_0"/>
          <p:cNvSpPr txBox="1"/>
          <p:nvPr/>
        </p:nvSpPr>
        <p:spPr>
          <a:xfrm>
            <a:off x="3527088" y="5620850"/>
            <a:ext cx="3925500" cy="6648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Model Evaluation</a:t>
            </a:r>
            <a:br>
              <a:rPr lang="en-US" sz="16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</a:br>
            <a:r>
              <a:rPr lang="en-US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Scores Accuracy, Confusion matrix, AUC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6" name="Google Shape;446;g20c7cccf921_2_0"/>
          <p:cNvSpPr txBox="1"/>
          <p:nvPr/>
        </p:nvSpPr>
        <p:spPr>
          <a:xfrm>
            <a:off x="7900513" y="5620850"/>
            <a:ext cx="2898000" cy="431100"/>
          </a:xfrm>
          <a:prstGeom prst="rect">
            <a:avLst/>
          </a:prstGeom>
          <a:solidFill>
            <a:srgbClr val="F1F5F4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Deployment</a:t>
            </a:r>
            <a:endParaRPr sz="16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447" name="Google Shape;447;g20c7cccf921_2_0"/>
          <p:cNvSpPr/>
          <p:nvPr/>
        </p:nvSpPr>
        <p:spPr>
          <a:xfrm>
            <a:off x="2210975" y="2009725"/>
            <a:ext cx="207900" cy="2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0c7cccf921_2_0"/>
          <p:cNvSpPr/>
          <p:nvPr/>
        </p:nvSpPr>
        <p:spPr>
          <a:xfrm>
            <a:off x="2210975" y="2747975"/>
            <a:ext cx="207900" cy="2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0c7cccf921_2_0"/>
          <p:cNvSpPr/>
          <p:nvPr/>
        </p:nvSpPr>
        <p:spPr>
          <a:xfrm>
            <a:off x="2210975" y="3486225"/>
            <a:ext cx="207900" cy="2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0c7cccf921_2_0"/>
          <p:cNvSpPr/>
          <p:nvPr/>
        </p:nvSpPr>
        <p:spPr>
          <a:xfrm>
            <a:off x="6938600" y="2444050"/>
            <a:ext cx="207900" cy="2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0c7cccf921_2_0"/>
          <p:cNvSpPr/>
          <p:nvPr/>
        </p:nvSpPr>
        <p:spPr>
          <a:xfrm>
            <a:off x="6938600" y="3405075"/>
            <a:ext cx="207900" cy="2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0c7cccf921_2_0"/>
          <p:cNvSpPr/>
          <p:nvPr/>
        </p:nvSpPr>
        <p:spPr>
          <a:xfrm>
            <a:off x="6938600" y="4366100"/>
            <a:ext cx="207900" cy="2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0c7cccf921_2_0"/>
          <p:cNvSpPr/>
          <p:nvPr/>
        </p:nvSpPr>
        <p:spPr>
          <a:xfrm>
            <a:off x="6938600" y="5337500"/>
            <a:ext cx="207900" cy="26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0c7cccf921_2_0"/>
          <p:cNvSpPr/>
          <p:nvPr/>
        </p:nvSpPr>
        <p:spPr>
          <a:xfrm>
            <a:off x="7515750" y="5703650"/>
            <a:ext cx="3216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0c7cccf921_2_0"/>
          <p:cNvSpPr/>
          <p:nvPr/>
        </p:nvSpPr>
        <p:spPr>
          <a:xfrm>
            <a:off x="3856400" y="2486750"/>
            <a:ext cx="704400" cy="1554300"/>
          </a:xfrm>
          <a:prstGeom prst="bentUpArrow">
            <a:avLst>
              <a:gd fmla="val 25000" name="adj1"/>
              <a:gd fmla="val 18555" name="adj2"/>
              <a:gd fmla="val 25000" name="adj3"/>
            </a:avLst>
          </a:prstGeom>
          <a:solidFill>
            <a:schemeClr val="lt1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61d354bc8_1_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30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462" name="Google Shape;462;g1b61d354bc8_1_61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3" name="Google Shape;463;g1b61d354bc8_1_61"/>
          <p:cNvSpPr txBox="1"/>
          <p:nvPr>
            <p:ph idx="4294967295" type="ctrTitle"/>
          </p:nvPr>
        </p:nvSpPr>
        <p:spPr>
          <a:xfrm>
            <a:off x="685800" y="908650"/>
            <a:ext cx="10684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3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FINDINGS</a:t>
            </a:r>
            <a:br>
              <a:rPr b="0" i="0" lang="en-US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FEATURES IMPACTING CHURN</a:t>
            </a:r>
            <a:endParaRPr b="0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4" name="Google Shape;464;g1b61d354bc8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800" y="2210385"/>
            <a:ext cx="10684200" cy="464761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b61d354bc8_1_61"/>
          <p:cNvSpPr/>
          <p:nvPr/>
        </p:nvSpPr>
        <p:spPr>
          <a:xfrm>
            <a:off x="0" y="5461700"/>
            <a:ext cx="1586400" cy="1396200"/>
          </a:xfrm>
          <a:prstGeom prst="rect">
            <a:avLst/>
          </a:prstGeom>
          <a:solidFill>
            <a:srgbClr val="8BB1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f337d90f49_2_139"/>
          <p:cNvSpPr/>
          <p:nvPr/>
        </p:nvSpPr>
        <p:spPr>
          <a:xfrm>
            <a:off x="75" y="0"/>
            <a:ext cx="12192000" cy="6858000"/>
          </a:xfrm>
          <a:prstGeom prst="rect">
            <a:avLst/>
          </a:prstGeom>
          <a:gradFill>
            <a:gsLst>
              <a:gs pos="0">
                <a:srgbClr val="C9DAF8"/>
              </a:gs>
              <a:gs pos="77000">
                <a:srgbClr val="FCE5CD"/>
              </a:gs>
              <a:gs pos="94000">
                <a:srgbClr val="F4CCCC"/>
              </a:gs>
              <a:gs pos="100000">
                <a:srgbClr val="F4CCCC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f337d90f49_2_139"/>
          <p:cNvSpPr txBox="1"/>
          <p:nvPr>
            <p:ph type="ctrTitle"/>
          </p:nvPr>
        </p:nvSpPr>
        <p:spPr>
          <a:xfrm>
            <a:off x="685800" y="908650"/>
            <a:ext cx="84972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200">
                <a:solidFill>
                  <a:srgbClr val="BF085E"/>
                </a:solidFill>
              </a:rPr>
              <a:t>CONSIDERATION</a:t>
            </a:r>
            <a:br>
              <a:rPr lang="en-US" sz="4000"/>
            </a:br>
            <a:r>
              <a:rPr lang="en-US" sz="4000"/>
              <a:t>POSSIBLE AFFECTING FACTORS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360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  <p:cxnSp>
        <p:nvCxnSpPr>
          <p:cNvPr id="473" name="Google Shape;473;g1f337d90f49_2_139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74" name="Google Shape;474;g1f337d90f49_2_139"/>
          <p:cNvGrpSpPr/>
          <p:nvPr/>
        </p:nvGrpSpPr>
        <p:grpSpPr>
          <a:xfrm>
            <a:off x="704000" y="2479972"/>
            <a:ext cx="10942800" cy="3307928"/>
            <a:chOff x="3913" y="230758"/>
            <a:chExt cx="10942800" cy="3307928"/>
          </a:xfrm>
        </p:grpSpPr>
        <p:sp>
          <p:nvSpPr>
            <p:cNvPr id="475" name="Google Shape;475;g1f337d90f49_2_139"/>
            <p:cNvSpPr/>
            <p:nvPr/>
          </p:nvSpPr>
          <p:spPr>
            <a:xfrm>
              <a:off x="3913" y="230762"/>
              <a:ext cx="2376000" cy="1098600"/>
            </a:xfrm>
            <a:prstGeom prst="roundRect">
              <a:avLst>
                <a:gd fmla="val 10000" name="adj"/>
              </a:avLst>
            </a:prstGeom>
            <a:solidFill>
              <a:srgbClr val="134F5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1f337d90f49_2_139"/>
            <p:cNvSpPr txBox="1"/>
            <p:nvPr/>
          </p:nvSpPr>
          <p:spPr>
            <a:xfrm>
              <a:off x="30538" y="409786"/>
              <a:ext cx="2322600" cy="6816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Lustria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Attractive price plans from competitors</a:t>
              </a:r>
              <a:endParaRPr b="0" i="0" sz="1400" u="none" cap="none" strike="noStrike">
                <a:solidFill>
                  <a:srgbClr val="000000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</p:txBody>
        </p:sp>
        <p:sp>
          <p:nvSpPr>
            <p:cNvPr id="477" name="Google Shape;477;g1f337d90f49_2_139"/>
            <p:cNvSpPr/>
            <p:nvPr/>
          </p:nvSpPr>
          <p:spPr>
            <a:xfrm>
              <a:off x="241513" y="1329264"/>
              <a:ext cx="237600" cy="492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B71D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78" name="Google Shape;478;g1f337d90f49_2_139"/>
            <p:cNvSpPr/>
            <p:nvPr/>
          </p:nvSpPr>
          <p:spPr>
            <a:xfrm>
              <a:off x="479113" y="1525036"/>
              <a:ext cx="1816200" cy="8556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30"/>
              </a:schemeClr>
            </a:solidFill>
            <a:ln cap="flat" cmpd="sng" w="12700">
              <a:solidFill>
                <a:srgbClr val="E627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1f337d90f49_2_139"/>
            <p:cNvSpPr txBox="1"/>
            <p:nvPr/>
          </p:nvSpPr>
          <p:spPr>
            <a:xfrm>
              <a:off x="505738" y="1597550"/>
              <a:ext cx="17631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Aggressive discounting from new entrant</a:t>
              </a:r>
              <a:endParaRPr b="0"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80" name="Google Shape;480;g1f337d90f49_2_139"/>
            <p:cNvSpPr/>
            <p:nvPr/>
          </p:nvSpPr>
          <p:spPr>
            <a:xfrm>
              <a:off x="241513" y="1329262"/>
              <a:ext cx="237600" cy="1628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B71D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81" name="Google Shape;481;g1f337d90f49_2_139"/>
            <p:cNvSpPr/>
            <p:nvPr/>
          </p:nvSpPr>
          <p:spPr>
            <a:xfrm>
              <a:off x="479105" y="2629678"/>
              <a:ext cx="1776300" cy="909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30"/>
              </a:schemeClr>
            </a:solidFill>
            <a:ln cap="flat" cmpd="sng" w="12700">
              <a:solidFill>
                <a:srgbClr val="E627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1f337d90f49_2_139"/>
            <p:cNvSpPr txBox="1"/>
            <p:nvPr/>
          </p:nvSpPr>
          <p:spPr>
            <a:xfrm>
              <a:off x="505738" y="2701535"/>
              <a:ext cx="1722900" cy="7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Enticing offers from incumbent telcos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1f337d90f49_2_139"/>
            <p:cNvSpPr/>
            <p:nvPr/>
          </p:nvSpPr>
          <p:spPr>
            <a:xfrm>
              <a:off x="2834388" y="230761"/>
              <a:ext cx="2314800" cy="1098600"/>
            </a:xfrm>
            <a:prstGeom prst="roundRect">
              <a:avLst>
                <a:gd fmla="val 10000" name="adj"/>
              </a:avLst>
            </a:prstGeom>
            <a:solidFill>
              <a:srgbClr val="134F5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1f337d90f49_2_139"/>
            <p:cNvSpPr txBox="1"/>
            <p:nvPr/>
          </p:nvSpPr>
          <p:spPr>
            <a:xfrm>
              <a:off x="2864438" y="413211"/>
              <a:ext cx="22548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Lustria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Customer buying preferences have changed</a:t>
              </a:r>
              <a:endParaRPr b="0" i="0" sz="1400" u="none" cap="none" strike="noStrike">
                <a:solidFill>
                  <a:srgbClr val="000000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</p:txBody>
        </p:sp>
        <p:sp>
          <p:nvSpPr>
            <p:cNvPr id="485" name="Google Shape;485;g1f337d90f49_2_139"/>
            <p:cNvSpPr/>
            <p:nvPr/>
          </p:nvSpPr>
          <p:spPr>
            <a:xfrm>
              <a:off x="3065863" y="1319612"/>
              <a:ext cx="231600" cy="61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B71D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86" name="Google Shape;486;g1f337d90f49_2_139"/>
            <p:cNvSpPr/>
            <p:nvPr/>
          </p:nvSpPr>
          <p:spPr>
            <a:xfrm>
              <a:off x="3297363" y="1537261"/>
              <a:ext cx="1959300" cy="8556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30"/>
              </a:schemeClr>
            </a:solidFill>
            <a:ln cap="flat" cmpd="sng" w="12700">
              <a:solidFill>
                <a:srgbClr val="E627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1f337d90f49_2_139"/>
            <p:cNvSpPr txBox="1"/>
            <p:nvPr/>
          </p:nvSpPr>
          <p:spPr>
            <a:xfrm>
              <a:off x="3323988" y="1605387"/>
              <a:ext cx="19062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Changing demographics of customer segments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1f337d90f49_2_139"/>
            <p:cNvSpPr/>
            <p:nvPr/>
          </p:nvSpPr>
          <p:spPr>
            <a:xfrm>
              <a:off x="3065863" y="1329261"/>
              <a:ext cx="231600" cy="1745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B71D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89" name="Google Shape;489;g1f337d90f49_2_139"/>
            <p:cNvSpPr/>
            <p:nvPr/>
          </p:nvSpPr>
          <p:spPr>
            <a:xfrm>
              <a:off x="3297356" y="2620096"/>
              <a:ext cx="1996500" cy="909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30"/>
              </a:schemeClr>
            </a:solidFill>
            <a:ln cap="flat" cmpd="sng" w="12700">
              <a:solidFill>
                <a:srgbClr val="E627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1f337d90f49_2_139"/>
            <p:cNvSpPr txBox="1"/>
            <p:nvPr/>
          </p:nvSpPr>
          <p:spPr>
            <a:xfrm>
              <a:off x="3323979" y="2646719"/>
              <a:ext cx="19434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Suboptimal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product mix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1f337d90f49_2_139"/>
            <p:cNvSpPr/>
            <p:nvPr/>
          </p:nvSpPr>
          <p:spPr>
            <a:xfrm>
              <a:off x="5603727" y="230758"/>
              <a:ext cx="2376000" cy="1098600"/>
            </a:xfrm>
            <a:prstGeom prst="roundRect">
              <a:avLst>
                <a:gd fmla="val 10000" name="adj"/>
              </a:avLst>
            </a:prstGeom>
            <a:solidFill>
              <a:srgbClr val="134F5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1f337d90f49_2_139"/>
            <p:cNvSpPr txBox="1"/>
            <p:nvPr/>
          </p:nvSpPr>
          <p:spPr>
            <a:xfrm>
              <a:off x="5635913" y="415335"/>
              <a:ext cx="23115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Lustria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Customer Experience (CX) less than satisfactory</a:t>
              </a:r>
              <a:endParaRPr b="0" i="0" sz="1400" u="none" cap="none" strike="noStrike">
                <a:solidFill>
                  <a:srgbClr val="000000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</p:txBody>
        </p:sp>
        <p:sp>
          <p:nvSpPr>
            <p:cNvPr id="493" name="Google Shape;493;g1f337d90f49_2_139"/>
            <p:cNvSpPr/>
            <p:nvPr/>
          </p:nvSpPr>
          <p:spPr>
            <a:xfrm>
              <a:off x="5841326" y="1329270"/>
              <a:ext cx="237600" cy="681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B71D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94" name="Google Shape;494;g1f337d90f49_2_139"/>
            <p:cNvSpPr/>
            <p:nvPr/>
          </p:nvSpPr>
          <p:spPr>
            <a:xfrm>
              <a:off x="6078913" y="1523661"/>
              <a:ext cx="1816200" cy="8556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30"/>
              </a:schemeClr>
            </a:solidFill>
            <a:ln cap="flat" cmpd="sng" w="12700">
              <a:solidFill>
                <a:srgbClr val="E627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1f337d90f49_2_139"/>
            <p:cNvSpPr txBox="1"/>
            <p:nvPr/>
          </p:nvSpPr>
          <p:spPr>
            <a:xfrm>
              <a:off x="6105538" y="1676824"/>
              <a:ext cx="1763100" cy="5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Network coverage and reliability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1f337d90f49_2_139"/>
            <p:cNvSpPr/>
            <p:nvPr/>
          </p:nvSpPr>
          <p:spPr>
            <a:xfrm>
              <a:off x="5841326" y="1329270"/>
              <a:ext cx="237600" cy="18180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B71D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497" name="Google Shape;497;g1f337d90f49_2_139"/>
            <p:cNvSpPr/>
            <p:nvPr/>
          </p:nvSpPr>
          <p:spPr>
            <a:xfrm>
              <a:off x="6078913" y="2620086"/>
              <a:ext cx="1776300" cy="909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30"/>
              </a:schemeClr>
            </a:solidFill>
            <a:ln cap="flat" cmpd="sng" w="12700">
              <a:solidFill>
                <a:srgbClr val="E627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1f337d90f49_2_139"/>
            <p:cNvSpPr txBox="1"/>
            <p:nvPr/>
          </p:nvSpPr>
          <p:spPr>
            <a:xfrm>
              <a:off x="6105538" y="2723434"/>
              <a:ext cx="1722900" cy="7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Service quality of customer service officers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1f337d90f49_2_139"/>
            <p:cNvSpPr/>
            <p:nvPr/>
          </p:nvSpPr>
          <p:spPr>
            <a:xfrm>
              <a:off x="8434213" y="230761"/>
              <a:ext cx="2512500" cy="1098600"/>
            </a:xfrm>
            <a:prstGeom prst="roundRect">
              <a:avLst>
                <a:gd fmla="val 10000" name="adj"/>
              </a:avLst>
            </a:prstGeom>
            <a:solidFill>
              <a:srgbClr val="134F5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1f337d90f49_2_139"/>
            <p:cNvSpPr txBox="1"/>
            <p:nvPr/>
          </p:nvSpPr>
          <p:spPr>
            <a:xfrm>
              <a:off x="8464538" y="413486"/>
              <a:ext cx="24519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Lustria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Lora SemiBold"/>
                  <a:ea typeface="Lora SemiBold"/>
                  <a:cs typeface="Lora SemiBold"/>
                  <a:sym typeface="Lora SemiBold"/>
                </a:rPr>
                <a:t>New technologies offered by competitors</a:t>
              </a:r>
              <a:endParaRPr b="0" i="0" sz="1400" u="none" cap="none" strike="noStrike">
                <a:solidFill>
                  <a:srgbClr val="000000"/>
                </a:solidFill>
                <a:latin typeface="Lora SemiBold"/>
                <a:ea typeface="Lora SemiBold"/>
                <a:cs typeface="Lora SemiBold"/>
                <a:sym typeface="Lora SemiBold"/>
              </a:endParaRPr>
            </a:p>
          </p:txBody>
        </p:sp>
        <p:sp>
          <p:nvSpPr>
            <p:cNvPr id="501" name="Google Shape;501;g1f337d90f49_2_139"/>
            <p:cNvSpPr/>
            <p:nvPr/>
          </p:nvSpPr>
          <p:spPr>
            <a:xfrm>
              <a:off x="8685463" y="1329361"/>
              <a:ext cx="251400" cy="618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B71D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02" name="Google Shape;502;g1f337d90f49_2_139"/>
            <p:cNvSpPr/>
            <p:nvPr/>
          </p:nvSpPr>
          <p:spPr>
            <a:xfrm>
              <a:off x="8936713" y="1493461"/>
              <a:ext cx="1945800" cy="8556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30"/>
              </a:schemeClr>
            </a:solidFill>
            <a:ln cap="flat" cmpd="sng" w="12700">
              <a:solidFill>
                <a:srgbClr val="E627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g1f337d90f49_2_139"/>
            <p:cNvSpPr txBox="1"/>
            <p:nvPr/>
          </p:nvSpPr>
          <p:spPr>
            <a:xfrm>
              <a:off x="8963338" y="1610784"/>
              <a:ext cx="1892400" cy="6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Mobile phones</a:t>
              </a:r>
              <a:endPara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with advanced technology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1f337d90f49_2_139"/>
            <p:cNvSpPr/>
            <p:nvPr/>
          </p:nvSpPr>
          <p:spPr>
            <a:xfrm>
              <a:off x="8685463" y="1338811"/>
              <a:ext cx="251400" cy="1745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B71D67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505" name="Google Shape;505;g1f337d90f49_2_139"/>
            <p:cNvSpPr/>
            <p:nvPr/>
          </p:nvSpPr>
          <p:spPr>
            <a:xfrm>
              <a:off x="8936713" y="2629686"/>
              <a:ext cx="1924200" cy="9090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30"/>
              </a:schemeClr>
            </a:solidFill>
            <a:ln cap="flat" cmpd="sng" w="12700">
              <a:solidFill>
                <a:srgbClr val="E627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1f337d90f49_2_139"/>
            <p:cNvSpPr txBox="1"/>
            <p:nvPr/>
          </p:nvSpPr>
          <p:spPr>
            <a:xfrm>
              <a:off x="8963338" y="2830311"/>
              <a:ext cx="1870800" cy="5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34275" spcFirstLastPara="1" rIns="34275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Networks with</a:t>
              </a:r>
              <a:endPara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ustria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Lustria"/>
                  <a:ea typeface="Lustria"/>
                  <a:cs typeface="Lustria"/>
                  <a:sym typeface="Lustria"/>
                </a:rPr>
                <a:t>faster speeds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g1f337d90f49_2_139"/>
          <p:cNvSpPr txBox="1"/>
          <p:nvPr/>
        </p:nvSpPr>
        <p:spPr>
          <a:xfrm>
            <a:off x="685300" y="6248850"/>
            <a:ext cx="72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-US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https://www.wipro.com/communications-/revenue-enhancement-and-churn-prevention-for-telecom-service-pro/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f337d90f49_2_121"/>
          <p:cNvSpPr/>
          <p:nvPr/>
        </p:nvSpPr>
        <p:spPr>
          <a:xfrm>
            <a:off x="75" y="0"/>
            <a:ext cx="12192000" cy="6858000"/>
          </a:xfrm>
          <a:prstGeom prst="rect">
            <a:avLst/>
          </a:prstGeom>
          <a:gradFill>
            <a:gsLst>
              <a:gs pos="0">
                <a:srgbClr val="C9DAF8"/>
              </a:gs>
              <a:gs pos="77000">
                <a:srgbClr val="FCE5CD"/>
              </a:gs>
              <a:gs pos="94000">
                <a:srgbClr val="F4CCCC"/>
              </a:gs>
              <a:gs pos="100000">
                <a:srgbClr val="F4CCCC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1f337d90f49_2_121"/>
          <p:cNvSpPr txBox="1"/>
          <p:nvPr>
            <p:ph type="ctrTitle"/>
          </p:nvPr>
        </p:nvSpPr>
        <p:spPr>
          <a:xfrm>
            <a:off x="685800" y="908650"/>
            <a:ext cx="50610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200">
                <a:solidFill>
                  <a:srgbClr val="BF085E"/>
                </a:solidFill>
              </a:rPr>
              <a:t>Risks and Challenges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br>
              <a:rPr lang="en-US" sz="4000"/>
            </a:b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  <p:cxnSp>
        <p:nvCxnSpPr>
          <p:cNvPr id="515" name="Google Shape;515;g1f337d90f49_2_121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6" name="Google Shape;516;g1f337d90f49_2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25" y="1350700"/>
            <a:ext cx="2429750" cy="24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f337d90f49_2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6350" y="4128075"/>
            <a:ext cx="1963425" cy="19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f337d90f49_2_121"/>
          <p:cNvSpPr txBox="1"/>
          <p:nvPr/>
        </p:nvSpPr>
        <p:spPr>
          <a:xfrm>
            <a:off x="800100" y="1918725"/>
            <a:ext cx="184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Verdana"/>
                <a:ea typeface="Verdana"/>
                <a:cs typeface="Verdana"/>
                <a:sym typeface="Verdana"/>
              </a:rPr>
              <a:t>RISKS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9" name="Google Shape;519;g1f337d90f49_2_121"/>
          <p:cNvSpPr txBox="1"/>
          <p:nvPr/>
        </p:nvSpPr>
        <p:spPr>
          <a:xfrm>
            <a:off x="800100" y="4128075"/>
            <a:ext cx="34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Verdana"/>
                <a:ea typeface="Verdana"/>
                <a:cs typeface="Verdana"/>
                <a:sym typeface="Verdana"/>
              </a:rPr>
              <a:t>CHALLENGES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520" name="Google Shape;520;g1f337d90f49_2_121"/>
          <p:cNvGraphicFramePr/>
          <p:nvPr/>
        </p:nvGraphicFramePr>
        <p:xfrm>
          <a:off x="834500" y="504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{CF0397DE-7E23-485F-AAF5-87BFFDAAAF17}</a:tableStyleId>
              </a:tblPr>
              <a:tblGrid>
                <a:gridCol w="3159225"/>
                <a:gridCol w="17571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Lustria"/>
                          <a:ea typeface="Lustria"/>
                          <a:cs typeface="Lustria"/>
                          <a:sym typeface="Lustria"/>
                        </a:rPr>
                        <a:t>Large Dataset - 58 columns</a:t>
                      </a:r>
                      <a:endParaRPr>
                        <a:latin typeface="Lustria"/>
                        <a:ea typeface="Lustria"/>
                        <a:cs typeface="Lustria"/>
                        <a:sym typeface="Lustria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Lustria"/>
                          <a:ea typeface="Lustria"/>
                          <a:cs typeface="Lustria"/>
                          <a:sym typeface="Lustria"/>
                        </a:rPr>
                        <a:t>VIF to address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Lustria"/>
                          <a:ea typeface="Lustria"/>
                          <a:cs typeface="Lustria"/>
                          <a:sym typeface="Lustria"/>
                        </a:rPr>
                        <a:t>Many features to consider</a:t>
                      </a:r>
                      <a:endParaRPr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Lustria"/>
                          <a:ea typeface="Lustria"/>
                          <a:cs typeface="Lustria"/>
                          <a:sym typeface="Lustria"/>
                        </a:rPr>
                        <a:t>Outliers </a:t>
                      </a:r>
                      <a:endParaRPr>
                        <a:latin typeface="Lustria"/>
                        <a:ea typeface="Lustria"/>
                        <a:cs typeface="Lustria"/>
                        <a:sym typeface="Lustr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Lustria"/>
                          <a:ea typeface="Lustria"/>
                          <a:cs typeface="Lustria"/>
                          <a:sym typeface="Lustria"/>
                        </a:rPr>
                        <a:t>Random Forest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08a62bec25_0_0"/>
          <p:cNvPicPr preferRelativeResize="0"/>
          <p:nvPr/>
        </p:nvPicPr>
        <p:blipFill rotWithShape="1">
          <a:blip r:embed="rId3">
            <a:alphaModFix/>
          </a:blip>
          <a:srcRect b="950" l="0" r="0" t="940"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08a62bec25_0_0"/>
          <p:cNvSpPr txBox="1"/>
          <p:nvPr>
            <p:ph type="ctrTitle"/>
          </p:nvPr>
        </p:nvSpPr>
        <p:spPr>
          <a:xfrm>
            <a:off x="685800" y="908650"/>
            <a:ext cx="67137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200">
                <a:solidFill>
                  <a:srgbClr val="BF085E"/>
                </a:solidFill>
              </a:rPr>
              <a:t>THE CLIENT</a:t>
            </a:r>
            <a:br>
              <a:rPr lang="en-US" sz="4000"/>
            </a:br>
            <a:r>
              <a:rPr lang="en-US" sz="4000">
                <a:solidFill>
                  <a:srgbClr val="3F3F3F"/>
                </a:solidFill>
              </a:rPr>
              <a:t>A MAJOR S.E.A. TELECOM SERVICES PROVIDER</a:t>
            </a:r>
            <a:endParaRPr sz="40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  <p:cxnSp>
        <p:nvCxnSpPr>
          <p:cNvPr id="115" name="Google Shape;115;g208a62bec25_0_0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g208a62bec25_0_0"/>
          <p:cNvSpPr txBox="1"/>
          <p:nvPr>
            <p:ph idx="1" type="subTitle"/>
          </p:nvPr>
        </p:nvSpPr>
        <p:spPr>
          <a:xfrm>
            <a:off x="800100" y="3443375"/>
            <a:ext cx="5766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Lora"/>
              <a:buChar char="●"/>
            </a:pPr>
            <a:r>
              <a:rPr lang="en-US" sz="2800">
                <a:latin typeface="Lora"/>
                <a:ea typeface="Lora"/>
                <a:cs typeface="Lora"/>
                <a:sym typeface="Lora"/>
              </a:rPr>
              <a:t>With prepaid and postpaid customer segments</a:t>
            </a:r>
            <a:endParaRPr sz="2800">
              <a:latin typeface="Lora"/>
              <a:ea typeface="Lora"/>
              <a:cs typeface="Lora"/>
              <a:sym typeface="Lora"/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SzPts val="2800"/>
              <a:buFont typeface="Lora"/>
              <a:buChar char="●"/>
            </a:pPr>
            <a:r>
              <a:rPr lang="en-US" sz="2800">
                <a:latin typeface="Lora"/>
                <a:ea typeface="Lora"/>
                <a:cs typeface="Lora"/>
                <a:sym typeface="Lora"/>
              </a:rPr>
              <a:t>A wide variety of product offers and plans</a:t>
            </a:r>
            <a:endParaRPr sz="2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f337d90f49_2_101"/>
          <p:cNvSpPr/>
          <p:nvPr/>
        </p:nvSpPr>
        <p:spPr>
          <a:xfrm>
            <a:off x="75" y="0"/>
            <a:ext cx="12192000" cy="6858000"/>
          </a:xfrm>
          <a:prstGeom prst="rect">
            <a:avLst/>
          </a:prstGeom>
          <a:gradFill>
            <a:gsLst>
              <a:gs pos="0">
                <a:srgbClr val="C9DAF8"/>
              </a:gs>
              <a:gs pos="77000">
                <a:srgbClr val="FCE5CD"/>
              </a:gs>
              <a:gs pos="94000">
                <a:srgbClr val="F4CCCC"/>
              </a:gs>
              <a:gs pos="100000">
                <a:srgbClr val="F4CCCC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g1f337d90f49_2_101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8" name="Google Shape;528;g1f337d90f49_2_101"/>
          <p:cNvSpPr txBox="1"/>
          <p:nvPr/>
        </p:nvSpPr>
        <p:spPr>
          <a:xfrm>
            <a:off x="685800" y="3384275"/>
            <a:ext cx="2884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Analyse the factors that influence or </a:t>
            </a:r>
            <a:r>
              <a:rPr b="1" lang="en-US" sz="2000" u="sng">
                <a:solidFill>
                  <a:srgbClr val="ED7D31"/>
                </a:solidFill>
                <a:latin typeface="Verdana"/>
                <a:ea typeface="Verdana"/>
                <a:cs typeface="Verdana"/>
                <a:sym typeface="Verdana"/>
              </a:rPr>
              <a:t>drive the retention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of our clients.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9" name="Google Shape;529;g1f337d90f49_2_101"/>
          <p:cNvSpPr txBox="1"/>
          <p:nvPr/>
        </p:nvSpPr>
        <p:spPr>
          <a:xfrm>
            <a:off x="4225425" y="3384200"/>
            <a:ext cx="33633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Include the analysis</a:t>
            </a:r>
            <a:r>
              <a:rPr b="1" lang="en-US" sz="20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-US" sz="2000" u="sng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time-series data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the market share of our company and its competitors to produce more realistic performance projections.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0" name="Google Shape;530;g1f337d90f49_2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439363"/>
            <a:ext cx="8466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1f337d90f49_2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725" y="2432321"/>
            <a:ext cx="846600" cy="860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f337d90f49_2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5375" y="2435722"/>
            <a:ext cx="846600" cy="85389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f337d90f49_2_101"/>
          <p:cNvSpPr txBox="1"/>
          <p:nvPr/>
        </p:nvSpPr>
        <p:spPr>
          <a:xfrm>
            <a:off x="8166025" y="3484800"/>
            <a:ext cx="33633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Include </a:t>
            </a:r>
            <a:r>
              <a:rPr b="1" lang="en-US" sz="2000" u="sng">
                <a:solidFill>
                  <a:srgbClr val="ED7D31"/>
                </a:solidFill>
                <a:latin typeface="Verdana"/>
                <a:ea typeface="Verdana"/>
                <a:cs typeface="Verdana"/>
                <a:sym typeface="Verdana"/>
              </a:rPr>
              <a:t>more sociodemographic data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better understand the nature of our clientele and the determinants of churning rate.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4" name="Google Shape;534;g1f337d90f49_2_101"/>
          <p:cNvSpPr txBox="1"/>
          <p:nvPr>
            <p:ph type="ctrTitle"/>
          </p:nvPr>
        </p:nvSpPr>
        <p:spPr>
          <a:xfrm>
            <a:off x="685800" y="908650"/>
            <a:ext cx="57495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200">
                <a:solidFill>
                  <a:srgbClr val="BF085E"/>
                </a:solidFill>
              </a:rPr>
              <a:t>RECOMMENDATIONS</a:t>
            </a:r>
            <a:br>
              <a:rPr lang="en-US" sz="4000"/>
            </a:br>
            <a:r>
              <a:rPr lang="en-US" sz="4000"/>
              <a:t>FOR FUTURE ANALYSIS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f337d90f49_2_86"/>
          <p:cNvSpPr/>
          <p:nvPr/>
        </p:nvSpPr>
        <p:spPr>
          <a:xfrm>
            <a:off x="75" y="0"/>
            <a:ext cx="12192000" cy="6858000"/>
          </a:xfrm>
          <a:prstGeom prst="rect">
            <a:avLst/>
          </a:prstGeom>
          <a:gradFill>
            <a:gsLst>
              <a:gs pos="0">
                <a:srgbClr val="C9DAF8"/>
              </a:gs>
              <a:gs pos="77000">
                <a:srgbClr val="FCE5CD"/>
              </a:gs>
              <a:gs pos="94000">
                <a:srgbClr val="F4CCCC"/>
              </a:gs>
              <a:gs pos="100000">
                <a:srgbClr val="F4CCCC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1f337d90f49_2_86"/>
          <p:cNvSpPr txBox="1"/>
          <p:nvPr>
            <p:ph type="ctrTitle"/>
          </p:nvPr>
        </p:nvSpPr>
        <p:spPr>
          <a:xfrm>
            <a:off x="376475" y="908650"/>
            <a:ext cx="34317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200">
                <a:solidFill>
                  <a:srgbClr val="BF085E"/>
                </a:solidFill>
              </a:rPr>
              <a:t>SPOT INFERENCE</a:t>
            </a:r>
            <a:br>
              <a:rPr lang="en-US" sz="4000"/>
            </a:br>
            <a:r>
              <a:rPr lang="en-US" sz="4000"/>
              <a:t>PREDICTING CUSTOMER CHURN </a:t>
            </a:r>
            <a:endParaRPr sz="360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  <p:cxnSp>
        <p:nvCxnSpPr>
          <p:cNvPr id="542" name="Google Shape;542;g1f337d90f49_2_86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3" name="Google Shape;543;g1f337d90f49_2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475" y="281150"/>
            <a:ext cx="7543665" cy="64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f337d90f49_2_181"/>
          <p:cNvSpPr/>
          <p:nvPr/>
        </p:nvSpPr>
        <p:spPr>
          <a:xfrm>
            <a:off x="75" y="0"/>
            <a:ext cx="12192000" cy="68580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g1f337d90f49_2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450" y="11430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8a62bec25_0_13"/>
          <p:cNvSpPr/>
          <p:nvPr/>
        </p:nvSpPr>
        <p:spPr>
          <a:xfrm>
            <a:off x="75" y="0"/>
            <a:ext cx="12192000" cy="6858000"/>
          </a:xfrm>
          <a:prstGeom prst="rect">
            <a:avLst/>
          </a:prstGeom>
          <a:gradFill>
            <a:gsLst>
              <a:gs pos="0">
                <a:srgbClr val="C9DAF8"/>
              </a:gs>
              <a:gs pos="77000">
                <a:srgbClr val="FCE5CD"/>
              </a:gs>
              <a:gs pos="94000">
                <a:srgbClr val="F4CCCC"/>
              </a:gs>
              <a:gs pos="100000">
                <a:srgbClr val="F4CCCC"/>
              </a:gs>
            </a:gsLst>
            <a:lin ang="540070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08a62bec25_0_13"/>
          <p:cNvSpPr/>
          <p:nvPr/>
        </p:nvSpPr>
        <p:spPr>
          <a:xfrm>
            <a:off x="750375" y="3277025"/>
            <a:ext cx="3115500" cy="3115500"/>
          </a:xfrm>
          <a:prstGeom prst="ellipse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08a62bec25_0_13"/>
          <p:cNvSpPr txBox="1"/>
          <p:nvPr>
            <p:ph type="ctrTitle"/>
          </p:nvPr>
        </p:nvSpPr>
        <p:spPr>
          <a:xfrm>
            <a:off x="685800" y="908650"/>
            <a:ext cx="76065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200">
                <a:solidFill>
                  <a:srgbClr val="BF085E"/>
                </a:solidFill>
              </a:rPr>
              <a:t>PROBLEM STATEMENT</a:t>
            </a:r>
            <a:br>
              <a:rPr lang="en-US" sz="4000"/>
            </a:br>
            <a:r>
              <a:rPr lang="en-US" sz="3600">
                <a:solidFill>
                  <a:srgbClr val="292929"/>
                </a:solidFill>
              </a:rPr>
              <a:t>POSTPAID VOICE-ONLY SEGMENT IS LOSING A SECURE POSITION </a:t>
            </a:r>
            <a:br>
              <a:rPr lang="en-US" sz="3600">
                <a:solidFill>
                  <a:srgbClr val="292929"/>
                </a:solidFill>
              </a:rPr>
            </a:br>
            <a:r>
              <a:rPr lang="en-US" sz="3600">
                <a:solidFill>
                  <a:srgbClr val="292929"/>
                </a:solidFill>
              </a:rPr>
              <a:t>IN LOCAL MARKET</a:t>
            </a:r>
            <a:endParaRPr sz="360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  <p:cxnSp>
        <p:nvCxnSpPr>
          <p:cNvPr id="125" name="Google Shape;125;g208a62bec25_0_13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g208a62bec25_0_13"/>
          <p:cNvSpPr txBox="1"/>
          <p:nvPr>
            <p:ph idx="1" type="subTitle"/>
          </p:nvPr>
        </p:nvSpPr>
        <p:spPr>
          <a:xfrm>
            <a:off x="921375" y="3857100"/>
            <a:ext cx="26406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200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Decline in overall </a:t>
            </a:r>
            <a:r>
              <a:rPr b="1" lang="en-US" sz="2200" u="sng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customer base</a:t>
            </a:r>
            <a:r>
              <a:rPr lang="en-US" sz="2200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 – </a:t>
            </a:r>
            <a:r>
              <a:rPr i="1" lang="en-US" sz="2200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High churn rate combined with low acquisition rate</a:t>
            </a:r>
            <a:endParaRPr i="1" sz="2200">
              <a:solidFill>
                <a:srgbClr val="134F5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7" name="Google Shape;127;g208a62bec25_0_13"/>
          <p:cNvSpPr/>
          <p:nvPr/>
        </p:nvSpPr>
        <p:spPr>
          <a:xfrm>
            <a:off x="4464325" y="3277025"/>
            <a:ext cx="3115500" cy="3115500"/>
          </a:xfrm>
          <a:prstGeom prst="ellipse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08a62bec25_0_13"/>
          <p:cNvSpPr txBox="1"/>
          <p:nvPr>
            <p:ph idx="1" type="subTitle"/>
          </p:nvPr>
        </p:nvSpPr>
        <p:spPr>
          <a:xfrm>
            <a:off x="4711525" y="4131900"/>
            <a:ext cx="26406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500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…leading to a decline in </a:t>
            </a:r>
            <a:r>
              <a:rPr b="1" lang="en-US" sz="2500" u="sng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total market share</a:t>
            </a:r>
            <a:endParaRPr b="1" i="1" sz="2300" u="sng">
              <a:solidFill>
                <a:srgbClr val="134F5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9" name="Google Shape;129;g208a62bec25_0_13"/>
          <p:cNvSpPr/>
          <p:nvPr/>
        </p:nvSpPr>
        <p:spPr>
          <a:xfrm>
            <a:off x="8235075" y="3277025"/>
            <a:ext cx="3115500" cy="3115500"/>
          </a:xfrm>
          <a:prstGeom prst="ellipse">
            <a:avLst/>
          </a:prstGeom>
          <a:noFill/>
          <a:ln cap="flat" cmpd="sng" w="381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08a62bec25_0_13"/>
          <p:cNvSpPr txBox="1"/>
          <p:nvPr>
            <p:ph idx="1" type="subTitle"/>
          </p:nvPr>
        </p:nvSpPr>
        <p:spPr>
          <a:xfrm>
            <a:off x="8548750" y="3857100"/>
            <a:ext cx="24978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500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A </a:t>
            </a:r>
            <a:r>
              <a:rPr b="1" lang="en-US" sz="2500" u="sng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Revenue Decline</a:t>
            </a:r>
            <a:r>
              <a:rPr lang="en-US" sz="2500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 of ~USD500K </a:t>
            </a:r>
            <a:br>
              <a:rPr lang="en-US" sz="2500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500">
                <a:solidFill>
                  <a:srgbClr val="134F5C"/>
                </a:solidFill>
                <a:latin typeface="Lora"/>
                <a:ea typeface="Lora"/>
                <a:cs typeface="Lora"/>
                <a:sym typeface="Lora"/>
              </a:rPr>
              <a:t>per month</a:t>
            </a:r>
            <a:endParaRPr i="1" sz="2300">
              <a:solidFill>
                <a:srgbClr val="134F5C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1" name="Google Shape;131;g208a62bec25_0_13"/>
          <p:cNvPicPr preferRelativeResize="0"/>
          <p:nvPr/>
        </p:nvPicPr>
        <p:blipFill rotWithShape="1">
          <a:blip r:embed="rId3">
            <a:alphaModFix amt="38000"/>
          </a:blip>
          <a:srcRect b="11215" l="0" r="0" t="13357"/>
          <a:stretch/>
        </p:blipFill>
        <p:spPr>
          <a:xfrm>
            <a:off x="8382090" y="774900"/>
            <a:ext cx="3809909" cy="159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8a62bec25_0_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38" name="Google Shape;138;g208a62bec25_0_38"/>
          <p:cNvPicPr preferRelativeResize="0"/>
          <p:nvPr/>
        </p:nvPicPr>
        <p:blipFill rotWithShape="1">
          <a:blip r:embed="rId3">
            <a:alphaModFix amt="52999"/>
          </a:blip>
          <a:srcRect b="29193" l="4347" r="2150" t="5286"/>
          <a:stretch/>
        </p:blipFill>
        <p:spPr>
          <a:xfrm>
            <a:off x="4803175" y="2452600"/>
            <a:ext cx="7408200" cy="4412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g208a62bec25_0_38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208a62bec25_0_38"/>
          <p:cNvSpPr txBox="1"/>
          <p:nvPr>
            <p:ph idx="4294967295" type="ctrTitle"/>
          </p:nvPr>
        </p:nvSpPr>
        <p:spPr>
          <a:xfrm>
            <a:off x="685800" y="908650"/>
            <a:ext cx="4335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3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MARKET RESEARCH</a:t>
            </a:r>
            <a:br>
              <a:rPr b="0" i="0" lang="en-US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4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S.E.A. TELCO BUSINESSES HAVE BEEN SEEING HIGH CHURN RATES</a:t>
            </a:r>
            <a:endParaRPr b="0" i="0" sz="4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g208a62bec25_0_38"/>
          <p:cNvSpPr txBox="1"/>
          <p:nvPr/>
        </p:nvSpPr>
        <p:spPr>
          <a:xfrm>
            <a:off x="800100" y="5848925"/>
            <a:ext cx="4445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endParaRPr b="0" i="0" sz="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https://customergauge.com/blog/reducing-customer-churn-in-telecommunications</a:t>
            </a:r>
            <a:endParaRPr b="0" i="0" sz="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https://www.wipro.com/communications-/revenue-enhancement-and-churn-prevention-for-telecom-service-pro/</a:t>
            </a:r>
            <a:endParaRPr b="0" i="0" sz="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https://www.akkio.com/post/telecom-customer-churn</a:t>
            </a:r>
            <a:endParaRPr sz="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g208a62bec25_0_38"/>
          <p:cNvSpPr/>
          <p:nvPr/>
        </p:nvSpPr>
        <p:spPr>
          <a:xfrm>
            <a:off x="8485100" y="475700"/>
            <a:ext cx="3512400" cy="3512400"/>
          </a:xfrm>
          <a:prstGeom prst="ellipse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08a62bec25_0_38"/>
          <p:cNvSpPr txBox="1"/>
          <p:nvPr>
            <p:ph idx="4294967295" type="subTitle"/>
          </p:nvPr>
        </p:nvSpPr>
        <p:spPr>
          <a:xfrm>
            <a:off x="8882600" y="933175"/>
            <a:ext cx="27618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6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30</a:t>
            </a:r>
            <a:r>
              <a:rPr b="0" i="1" lang="en-US" sz="6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-</a:t>
            </a:r>
            <a:r>
              <a:rPr i="1" lang="en-US" sz="6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35</a:t>
            </a:r>
            <a:r>
              <a:rPr b="0" i="0" lang="en-US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%</a:t>
            </a:r>
            <a:endParaRPr b="0" i="0" sz="240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4" name="Google Shape;144;g208a62bec25_0_38"/>
          <p:cNvSpPr txBox="1"/>
          <p:nvPr>
            <p:ph idx="4294967295" type="subTitle"/>
          </p:nvPr>
        </p:nvSpPr>
        <p:spPr>
          <a:xfrm>
            <a:off x="8882600" y="1937950"/>
            <a:ext cx="2761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Average churn rate in the telco industry</a:t>
            </a:r>
            <a:br>
              <a:rPr b="0" i="0" lang="en-US" sz="26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i="1" lang="en-US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</a:t>
            </a:r>
            <a:r>
              <a:rPr b="0" i="1" lang="en-US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nnually</a:t>
            </a:r>
            <a:endParaRPr b="0" i="1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5" name="Google Shape;145;g208a62bec25_0_38"/>
          <p:cNvSpPr txBox="1"/>
          <p:nvPr/>
        </p:nvSpPr>
        <p:spPr>
          <a:xfrm>
            <a:off x="800100" y="4711475"/>
            <a:ext cx="365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Based on CustomerGauge’s B2B NPS and CX Benchmarks report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6" name="Google Shape;146;g208a62bec25_0_38"/>
          <p:cNvSpPr/>
          <p:nvPr/>
        </p:nvSpPr>
        <p:spPr>
          <a:xfrm>
            <a:off x="7635375" y="4276500"/>
            <a:ext cx="2630100" cy="2630100"/>
          </a:xfrm>
          <a:prstGeom prst="ellipse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08a62bec25_0_38"/>
          <p:cNvSpPr txBox="1"/>
          <p:nvPr>
            <p:ph idx="4294967295" type="subTitle"/>
          </p:nvPr>
        </p:nvSpPr>
        <p:spPr>
          <a:xfrm>
            <a:off x="7591788" y="4595975"/>
            <a:ext cx="27618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en-US" sz="5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75</a:t>
            </a:r>
            <a:r>
              <a:rPr b="0" i="0" lang="en-US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%</a:t>
            </a:r>
            <a:endParaRPr b="0" i="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8" name="Google Shape;148;g208a62bec25_0_38"/>
          <p:cNvSpPr txBox="1"/>
          <p:nvPr>
            <p:ph idx="4294967295" type="subTitle"/>
          </p:nvPr>
        </p:nvSpPr>
        <p:spPr>
          <a:xfrm>
            <a:off x="7723500" y="5325375"/>
            <a:ext cx="2436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sign-ups come from another </a:t>
            </a:r>
            <a:br>
              <a:rPr b="0" i="0" lang="en-US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0" i="0" lang="en-US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telco </a:t>
            </a:r>
            <a:r>
              <a:rPr b="0" i="1" lang="en-US" sz="18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(churners)</a:t>
            </a:r>
            <a:endParaRPr b="0" i="1" sz="180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g208a62bec25_0_38"/>
          <p:cNvSpPr/>
          <p:nvPr/>
        </p:nvSpPr>
        <p:spPr>
          <a:xfrm>
            <a:off x="5064975" y="203500"/>
            <a:ext cx="2630100" cy="2630100"/>
          </a:xfrm>
          <a:prstGeom prst="ellipse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08a62bec25_0_38"/>
          <p:cNvSpPr txBox="1"/>
          <p:nvPr>
            <p:ph idx="4294967295" type="subTitle"/>
          </p:nvPr>
        </p:nvSpPr>
        <p:spPr>
          <a:xfrm>
            <a:off x="5021400" y="582825"/>
            <a:ext cx="27618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Customer </a:t>
            </a:r>
            <a:b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Churn Rates </a:t>
            </a:r>
            <a:b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are </a:t>
            </a:r>
            <a:r>
              <a:rPr i="1"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higher</a:t>
            </a:r>
            <a: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 than Acquisition </a:t>
            </a:r>
            <a:b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-US" sz="2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Rates</a:t>
            </a:r>
            <a:endParaRPr b="0" i="0" sz="220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8a62bec25_0_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57" name="Google Shape;157;g208a62bec25_0_86"/>
          <p:cNvSpPr/>
          <p:nvPr/>
        </p:nvSpPr>
        <p:spPr>
          <a:xfrm>
            <a:off x="4207800" y="2514075"/>
            <a:ext cx="3878400" cy="3878400"/>
          </a:xfrm>
          <a:prstGeom prst="ellipse">
            <a:avLst/>
          </a:prstGeom>
          <a:solidFill>
            <a:srgbClr val="F6B26B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08a62bec25_0_86"/>
          <p:cNvSpPr txBox="1"/>
          <p:nvPr>
            <p:ph type="ctrTitle"/>
          </p:nvPr>
        </p:nvSpPr>
        <p:spPr>
          <a:xfrm>
            <a:off x="685800" y="908650"/>
            <a:ext cx="94191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200">
                <a:solidFill>
                  <a:srgbClr val="B71D67"/>
                </a:solidFill>
              </a:rPr>
              <a:t>PROJECT OBJECTIVES</a:t>
            </a:r>
            <a:br>
              <a:rPr lang="en-US" sz="4000"/>
            </a:br>
            <a:r>
              <a:rPr lang="en-US" sz="4000"/>
              <a:t>REDUCE MONTHLY CUSTOMER CHURN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  <p:cxnSp>
        <p:nvCxnSpPr>
          <p:cNvPr id="159" name="Google Shape;159;g208a62bec25_0_86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g208a62bec25_0_86"/>
          <p:cNvSpPr txBox="1"/>
          <p:nvPr>
            <p:ph idx="1" type="subTitle"/>
          </p:nvPr>
        </p:nvSpPr>
        <p:spPr>
          <a:xfrm>
            <a:off x="4207800" y="3413925"/>
            <a:ext cx="38784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600">
                <a:latin typeface="Open Sans"/>
                <a:ea typeface="Open Sans"/>
                <a:cs typeface="Open Sans"/>
                <a:sym typeface="Open Sans"/>
              </a:rPr>
              <a:t>IDENTIFY HIGH-RISK CUSTOMERS</a:t>
            </a:r>
            <a:endParaRPr sz="3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600">
                <a:latin typeface="Open Sans"/>
                <a:ea typeface="Open Sans"/>
                <a:cs typeface="Open Sans"/>
                <a:sym typeface="Open Sans"/>
              </a:rPr>
              <a:t>IN ADVANCE</a:t>
            </a:r>
            <a:endParaRPr i="1"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1" name="Google Shape;161;g208a62bec25_0_86"/>
          <p:cNvSpPr/>
          <p:nvPr/>
        </p:nvSpPr>
        <p:spPr>
          <a:xfrm>
            <a:off x="848050" y="3048425"/>
            <a:ext cx="2887800" cy="2887800"/>
          </a:xfrm>
          <a:prstGeom prst="ellipse">
            <a:avLst/>
          </a:prstGeom>
          <a:solidFill>
            <a:srgbClr val="77C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08a62bec25_0_86"/>
          <p:cNvSpPr txBox="1"/>
          <p:nvPr>
            <p:ph idx="1" type="subTitle"/>
          </p:nvPr>
        </p:nvSpPr>
        <p:spPr>
          <a:xfrm>
            <a:off x="1095250" y="3415175"/>
            <a:ext cx="23868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400">
                <a:latin typeface="Lora"/>
                <a:ea typeface="Lora"/>
                <a:cs typeface="Lora"/>
                <a:sym typeface="Lora"/>
              </a:rPr>
              <a:t>Build a classification model</a:t>
            </a:r>
            <a:br>
              <a:rPr lang="en-US" sz="2400">
                <a:latin typeface="Lora"/>
                <a:ea typeface="Lora"/>
                <a:cs typeface="Lora"/>
                <a:sym typeface="Lora"/>
              </a:rPr>
            </a:br>
            <a:r>
              <a:rPr i="1" lang="en-US" sz="2400">
                <a:latin typeface="Lora"/>
                <a:ea typeface="Lora"/>
                <a:cs typeface="Lora"/>
                <a:sym typeface="Lora"/>
              </a:rPr>
              <a:t>to predict churners</a:t>
            </a:r>
            <a:endParaRPr b="1" i="1" sz="2400" u="sng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3" name="Google Shape;163;g208a62bec25_0_86"/>
          <p:cNvSpPr/>
          <p:nvPr/>
        </p:nvSpPr>
        <p:spPr>
          <a:xfrm>
            <a:off x="8603650" y="3048425"/>
            <a:ext cx="2887800" cy="2887800"/>
          </a:xfrm>
          <a:prstGeom prst="ellipse">
            <a:avLst/>
          </a:prstGeom>
          <a:solidFill>
            <a:srgbClr val="77C5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08a62bec25_0_86"/>
          <p:cNvSpPr txBox="1"/>
          <p:nvPr>
            <p:ph idx="1" type="subTitle"/>
          </p:nvPr>
        </p:nvSpPr>
        <p:spPr>
          <a:xfrm>
            <a:off x="8850850" y="3812575"/>
            <a:ext cx="23868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400">
                <a:latin typeface="Lora"/>
                <a:ea typeface="Lora"/>
                <a:cs typeface="Lora"/>
                <a:sym typeface="Lora"/>
              </a:rPr>
              <a:t>Identify</a:t>
            </a:r>
            <a:br>
              <a:rPr lang="en-US" sz="2400">
                <a:latin typeface="Lora"/>
                <a:ea typeface="Lora"/>
                <a:cs typeface="Lora"/>
                <a:sym typeface="Lora"/>
              </a:rPr>
            </a:br>
            <a:r>
              <a:rPr lang="en-US" sz="2400">
                <a:latin typeface="Lora"/>
                <a:ea typeface="Lora"/>
                <a:cs typeface="Lora"/>
                <a:sym typeface="Lora"/>
              </a:rPr>
              <a:t>key churn drivers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5" name="Google Shape;165;g208a62bec25_0_86"/>
          <p:cNvCxnSpPr/>
          <p:nvPr/>
        </p:nvCxnSpPr>
        <p:spPr>
          <a:xfrm rot="10800000">
            <a:off x="3293450" y="4473850"/>
            <a:ext cx="919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g208a62bec25_0_86"/>
          <p:cNvCxnSpPr/>
          <p:nvPr/>
        </p:nvCxnSpPr>
        <p:spPr>
          <a:xfrm>
            <a:off x="8077200" y="4473850"/>
            <a:ext cx="932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337d90f49_1_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73" name="Google Shape;173;g1f337d90f49_1_26"/>
          <p:cNvPicPr preferRelativeResize="0"/>
          <p:nvPr/>
        </p:nvPicPr>
        <p:blipFill rotWithShape="1">
          <a:blip r:embed="rId3">
            <a:alphaModFix/>
          </a:blip>
          <a:srcRect b="29163" l="4410" r="5206" t="25326"/>
          <a:stretch/>
        </p:blipFill>
        <p:spPr>
          <a:xfrm>
            <a:off x="834149" y="3626075"/>
            <a:ext cx="11113676" cy="295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g1f337d90f49_1_26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g1f337d90f49_1_26"/>
          <p:cNvSpPr txBox="1"/>
          <p:nvPr>
            <p:ph idx="4294967295" type="ctrTitle"/>
          </p:nvPr>
        </p:nvSpPr>
        <p:spPr>
          <a:xfrm>
            <a:off x="685800" y="908650"/>
            <a:ext cx="449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200">
                <a:solidFill>
                  <a:srgbClr val="BF085E"/>
                </a:solidFill>
              </a:rPr>
              <a:t>OUR APPROACH</a:t>
            </a:r>
            <a:endParaRPr sz="3200">
              <a:solidFill>
                <a:srgbClr val="BF085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 sz="3000"/>
              <a:t>THE</a:t>
            </a:r>
            <a:r>
              <a:rPr lang="en-US"/>
              <a:t> 5D PROCESS</a:t>
            </a:r>
            <a:endParaRPr sz="3200">
              <a:solidFill>
                <a:srgbClr val="BF085E"/>
              </a:solidFill>
            </a:endParaRPr>
          </a:p>
        </p:txBody>
      </p:sp>
      <p:sp>
        <p:nvSpPr>
          <p:cNvPr id="176" name="Google Shape;176;g1f337d90f49_1_26"/>
          <p:cNvSpPr txBox="1"/>
          <p:nvPr/>
        </p:nvSpPr>
        <p:spPr>
          <a:xfrm>
            <a:off x="1339025" y="5714575"/>
            <a:ext cx="1428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ED6B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DEFINE</a:t>
            </a:r>
            <a:endParaRPr sz="1600">
              <a:solidFill>
                <a:srgbClr val="AED6B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7" name="Google Shape;177;g1f337d90f49_1_26"/>
          <p:cNvSpPr txBox="1"/>
          <p:nvPr/>
        </p:nvSpPr>
        <p:spPr>
          <a:xfrm>
            <a:off x="3176450" y="5714575"/>
            <a:ext cx="1428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0B5B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DEVELOP</a:t>
            </a:r>
            <a:endParaRPr sz="1600">
              <a:solidFill>
                <a:srgbClr val="60B5B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8" name="Google Shape;178;g1f337d90f49_1_26"/>
          <p:cNvSpPr txBox="1"/>
          <p:nvPr/>
        </p:nvSpPr>
        <p:spPr>
          <a:xfrm>
            <a:off x="5226075" y="5714575"/>
            <a:ext cx="1428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2B6B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DESIGN</a:t>
            </a:r>
            <a:endParaRPr sz="1600">
              <a:solidFill>
                <a:srgbClr val="42B6BB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9" name="Google Shape;179;g1f337d90f49_1_26"/>
          <p:cNvSpPr txBox="1"/>
          <p:nvPr/>
        </p:nvSpPr>
        <p:spPr>
          <a:xfrm>
            <a:off x="7528250" y="5714575"/>
            <a:ext cx="1428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4668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DISCOVER</a:t>
            </a:r>
            <a:endParaRPr sz="1600">
              <a:solidFill>
                <a:srgbClr val="24668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0" name="Google Shape;180;g1f337d90f49_1_26"/>
          <p:cNvSpPr txBox="1"/>
          <p:nvPr/>
        </p:nvSpPr>
        <p:spPr>
          <a:xfrm>
            <a:off x="9695350" y="5714575"/>
            <a:ext cx="1428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577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DECIDE</a:t>
            </a:r>
            <a:endParaRPr sz="1600">
              <a:solidFill>
                <a:srgbClr val="20577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g1f337d90f49_1_26"/>
          <p:cNvSpPr/>
          <p:nvPr/>
        </p:nvSpPr>
        <p:spPr>
          <a:xfrm>
            <a:off x="4808375" y="6209975"/>
            <a:ext cx="369000" cy="6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f337d90f49_1_26"/>
          <p:cNvSpPr/>
          <p:nvPr/>
        </p:nvSpPr>
        <p:spPr>
          <a:xfrm>
            <a:off x="3808200" y="3527800"/>
            <a:ext cx="12723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f337d90f49_1_26"/>
          <p:cNvSpPr/>
          <p:nvPr/>
        </p:nvSpPr>
        <p:spPr>
          <a:xfrm>
            <a:off x="10316500" y="3527800"/>
            <a:ext cx="12723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f337d90f49_1_26"/>
          <p:cNvSpPr/>
          <p:nvPr/>
        </p:nvSpPr>
        <p:spPr>
          <a:xfrm>
            <a:off x="718825" y="3361000"/>
            <a:ext cx="2713200" cy="59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f337d90f49_1_26"/>
          <p:cNvSpPr/>
          <p:nvPr/>
        </p:nvSpPr>
        <p:spPr>
          <a:xfrm>
            <a:off x="745350" y="2574825"/>
            <a:ext cx="2000700" cy="10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Understanding business strategy.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Font typeface="Open Sans"/>
              <a:buChar char="●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Identify focus area to improve and the required and relevant data.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g1f337d90f49_1_26"/>
          <p:cNvSpPr/>
          <p:nvPr/>
        </p:nvSpPr>
        <p:spPr>
          <a:xfrm>
            <a:off x="2785275" y="2346225"/>
            <a:ext cx="2174100" cy="10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Assess your current data and acquire external data if applicable.​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Clean, structure data and turn the data into information.​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g1f337d90f49_1_26"/>
          <p:cNvSpPr/>
          <p:nvPr/>
        </p:nvSpPr>
        <p:spPr>
          <a:xfrm>
            <a:off x="4952975" y="2668275"/>
            <a:ext cx="2174100" cy="86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Build model that predict business outcome based on business strategy.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g1f337d90f49_1_26"/>
          <p:cNvSpPr/>
          <p:nvPr/>
        </p:nvSpPr>
        <p:spPr>
          <a:xfrm>
            <a:off x="7152850" y="2803425"/>
            <a:ext cx="2174100" cy="7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Visual intelligence insights based on complex sets of data.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g1f337d90f49_1_26"/>
          <p:cNvSpPr/>
          <p:nvPr/>
        </p:nvSpPr>
        <p:spPr>
          <a:xfrm>
            <a:off x="9517000" y="2346225"/>
            <a:ext cx="2174100" cy="100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Making strategic business decision. ​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-U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Forecast and predict strategic decisions based on intelligence insight.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g1f337d90f49_1_26"/>
          <p:cNvSpPr txBox="1"/>
          <p:nvPr/>
        </p:nvSpPr>
        <p:spPr>
          <a:xfrm>
            <a:off x="5553300" y="1206025"/>
            <a:ext cx="3050100" cy="1015800"/>
          </a:xfrm>
          <a:prstGeom prst="rect">
            <a:avLst/>
          </a:prstGeom>
          <a:solidFill>
            <a:srgbClr val="BF085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Data analysis leads to insights. </a:t>
            </a:r>
            <a:br>
              <a:rPr lang="en-US" sz="13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i="1" lang="en-US" sz="13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Turn those insights into decisions </a:t>
            </a:r>
            <a:br>
              <a:rPr i="1" lang="en-US" sz="13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i="1" lang="en-US" sz="13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and actions that improve the </a:t>
            </a:r>
            <a:br>
              <a:rPr i="1" lang="en-US" sz="13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i="1" lang="en-US" sz="135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business strategy. ​</a:t>
            </a:r>
            <a:endParaRPr i="1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" name="Google Shape;191;g1f337d90f49_1_26"/>
          <p:cNvSpPr txBox="1"/>
          <p:nvPr/>
        </p:nvSpPr>
        <p:spPr>
          <a:xfrm>
            <a:off x="5553300" y="269975"/>
            <a:ext cx="6188100" cy="895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Strategic business insights </a:t>
            </a:r>
            <a:br>
              <a:rPr lang="en-US">
                <a:solidFill>
                  <a:srgbClr val="3F3F3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>
                <a:solidFill>
                  <a:srgbClr val="3F3F3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must link with organisational </a:t>
            </a:r>
            <a:br>
              <a:rPr lang="en-US">
                <a:solidFill>
                  <a:srgbClr val="3F3F3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>
                <a:solidFill>
                  <a:srgbClr val="3F3F3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corporate strategy.​</a:t>
            </a:r>
            <a:endParaRPr>
              <a:solidFill>
                <a:srgbClr val="3F3F3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2" name="Google Shape;192;g1f337d90f49_1_26"/>
          <p:cNvSpPr txBox="1"/>
          <p:nvPr/>
        </p:nvSpPr>
        <p:spPr>
          <a:xfrm>
            <a:off x="8661750" y="269975"/>
            <a:ext cx="3079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Strategic dataset is key in producing business insights.</a:t>
            </a:r>
            <a:endParaRPr>
              <a:solidFill>
                <a:srgbClr val="3F3F3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3" name="Google Shape;193;g1f337d90f49_1_26"/>
          <p:cNvSpPr txBox="1"/>
          <p:nvPr/>
        </p:nvSpPr>
        <p:spPr>
          <a:xfrm>
            <a:off x="8671450" y="1206025"/>
            <a:ext cx="3079500" cy="10158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 this project, we apply:</a:t>
            </a:r>
            <a:endParaRPr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pen Sans SemiBold"/>
              <a:buChar char="●"/>
            </a:pPr>
            <a:r>
              <a:rPr lang="en-US" sz="13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Develop</a:t>
            </a:r>
            <a:endParaRPr sz="13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pen Sans SemiBold"/>
              <a:buChar char="●"/>
            </a:pPr>
            <a:r>
              <a:rPr lang="en-US" sz="13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Design</a:t>
            </a:r>
            <a:endParaRPr sz="13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pen Sans SemiBold"/>
              <a:buChar char="●"/>
            </a:pPr>
            <a:r>
              <a:rPr lang="en-US" sz="13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Discover</a:t>
            </a:r>
            <a:endParaRPr sz="13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/>
          <p:nvPr/>
        </p:nvSpPr>
        <p:spPr>
          <a:xfrm>
            <a:off x="0" y="-170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00" name="Google Shape;200;p3"/>
          <p:cNvCxnSpPr/>
          <p:nvPr/>
        </p:nvCxnSpPr>
        <p:spPr>
          <a:xfrm>
            <a:off x="800100" y="723900"/>
            <a:ext cx="16383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3"/>
          <p:cNvSpPr txBox="1"/>
          <p:nvPr>
            <p:ph idx="4294967295" type="ctrTitle"/>
          </p:nvPr>
        </p:nvSpPr>
        <p:spPr>
          <a:xfrm>
            <a:off x="685800" y="908650"/>
            <a:ext cx="7203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3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1</a:t>
            </a:r>
            <a:br>
              <a:rPr b="0" i="0" lang="en-US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4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LOAD AND </a:t>
            </a:r>
            <a:endParaRPr b="0" i="0" sz="4000" u="none" cap="none" strike="noStrik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4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CLEAN THE DATA</a:t>
            </a:r>
            <a:endParaRPr b="0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3"/>
          <p:cNvPicPr preferRelativeResize="0"/>
          <p:nvPr/>
        </p:nvPicPr>
        <p:blipFill rotWithShape="1">
          <a:blip r:embed="rId3">
            <a:alphaModFix/>
          </a:blip>
          <a:srcRect b="5149" l="0" r="0" t="0"/>
          <a:stretch/>
        </p:blipFill>
        <p:spPr>
          <a:xfrm>
            <a:off x="4721225" y="176725"/>
            <a:ext cx="7290150" cy="65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c2d40724b_0_11"/>
          <p:cNvSpPr/>
          <p:nvPr/>
        </p:nvSpPr>
        <p:spPr>
          <a:xfrm>
            <a:off x="0" y="-170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09" name="Google Shape;209;g20c2d40724b_0_11"/>
          <p:cNvSpPr/>
          <p:nvPr/>
        </p:nvSpPr>
        <p:spPr>
          <a:xfrm>
            <a:off x="800100" y="788375"/>
            <a:ext cx="5459100" cy="8208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CE5CD"/>
              </a:gs>
              <a:gs pos="77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0c2d40724b_0_11"/>
          <p:cNvSpPr txBox="1"/>
          <p:nvPr/>
        </p:nvSpPr>
        <p:spPr>
          <a:xfrm>
            <a:off x="959725" y="952275"/>
            <a:ext cx="519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dataset contains no duplicates.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0c2d40724b_0_11"/>
          <p:cNvSpPr/>
          <p:nvPr/>
        </p:nvSpPr>
        <p:spPr>
          <a:xfrm>
            <a:off x="4806300" y="4379775"/>
            <a:ext cx="6991200" cy="22119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CE5CD"/>
              </a:gs>
              <a:gs pos="77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0c2d40724b_0_11"/>
          <p:cNvSpPr txBox="1"/>
          <p:nvPr/>
        </p:nvSpPr>
        <p:spPr>
          <a:xfrm>
            <a:off x="5114850" y="4822175"/>
            <a:ext cx="3861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were no columns with missing values percentages &gt; 5%.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g20c2d40724b_0_11"/>
          <p:cNvPicPr preferRelativeResize="0"/>
          <p:nvPr/>
        </p:nvPicPr>
        <p:blipFill rotWithShape="1">
          <a:blip r:embed="rId3">
            <a:alphaModFix amt="61000"/>
          </a:blip>
          <a:srcRect b="0" l="0" r="0" t="0"/>
          <a:stretch/>
        </p:blipFill>
        <p:spPr>
          <a:xfrm>
            <a:off x="9332575" y="788375"/>
            <a:ext cx="2262625" cy="563825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g20c2d40724b_0_11"/>
          <p:cNvSpPr/>
          <p:nvPr/>
        </p:nvSpPr>
        <p:spPr>
          <a:xfrm>
            <a:off x="800100" y="1962025"/>
            <a:ext cx="8223600" cy="2064900"/>
          </a:xfrm>
          <a:prstGeom prst="roundRect">
            <a:avLst>
              <a:gd fmla="val 7000" name="adj"/>
            </a:avLst>
          </a:prstGeom>
          <a:gradFill>
            <a:gsLst>
              <a:gs pos="0">
                <a:srgbClr val="FCE5CD"/>
              </a:gs>
              <a:gs pos="77000">
                <a:srgbClr val="D0E0E3"/>
              </a:gs>
              <a:gs pos="89000">
                <a:srgbClr val="A2C4C9"/>
              </a:gs>
              <a:gs pos="100000">
                <a:srgbClr val="76A5AF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0c2d40724b_0_11"/>
          <p:cNvSpPr txBox="1"/>
          <p:nvPr/>
        </p:nvSpPr>
        <p:spPr>
          <a:xfrm>
            <a:off x="959725" y="2125925"/>
            <a:ext cx="476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were 6 ‘zero’ observations found in ‘MonthlyRevenue’.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g20c2d40724b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175" y="3350451"/>
            <a:ext cx="4890500" cy="3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0c2d40724b_0_11"/>
          <p:cNvSpPr txBox="1"/>
          <p:nvPr/>
        </p:nvSpPr>
        <p:spPr>
          <a:xfrm>
            <a:off x="6364400" y="2450575"/>
            <a:ext cx="265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Action taken:</a:t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removed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rows containing zero</a:t>
            </a:r>
            <a:r>
              <a:rPr b="0" i="1" lang="en-US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g20c2d40724b_0_11"/>
          <p:cNvSpPr txBox="1"/>
          <p:nvPr>
            <p:ph idx="4294967295" type="ctrTitle"/>
          </p:nvPr>
        </p:nvSpPr>
        <p:spPr>
          <a:xfrm>
            <a:off x="8875350" y="174900"/>
            <a:ext cx="3110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b="0" i="0" lang="en-US" sz="1200" u="none" cap="none" strike="noStrike">
                <a:solidFill>
                  <a:srgbClr val="BF085E"/>
                </a:solidFill>
                <a:latin typeface="Open Sans"/>
                <a:ea typeface="Open Sans"/>
                <a:cs typeface="Open Sans"/>
                <a:sym typeface="Open Sans"/>
              </a:rPr>
              <a:t>STAGE 1</a:t>
            </a: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LOAD AND CLEAN THE</a:t>
            </a:r>
            <a:r>
              <a:rPr lang="en-US" sz="1200">
                <a:solidFill>
                  <a:srgbClr val="7F7F7F"/>
                </a:solidFill>
              </a:rPr>
              <a:t> DATA</a:t>
            </a:r>
            <a:endParaRPr b="0" i="0" sz="1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ronicle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2022-12-20T03:18:05Z</dcterms:created>
  <dc:creator>John Tan Vie Ming</dc:creator>
</cp:coreProperties>
</file>